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AEC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75488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stpierre.ai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566928" y="1572768"/>
            <a:ext cx="672084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 find home-repair customers for local contractors — and book the appointment for them.</a:t>
            </a:r>
            <a:endParaRPr lang="en-US" sz="3300" dirty="0"/>
          </a:p>
        </p:txBody>
      </p:sp>
      <p:sp>
        <p:nvSpPr>
          <p:cNvPr id="4" name="Text 2"/>
          <p:cNvSpPr/>
          <p:nvPr/>
        </p:nvSpPr>
        <p:spPr>
          <a:xfrm>
            <a:off x="566928" y="3877056"/>
            <a:ext cx="6583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Software does the work. People handle the exceptions.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566928" y="4425696"/>
            <a:ext cx="6400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Today we sell it as a service. Next we sell it as software.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66928" y="5961888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60" b="1" spc="170" kern="0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INVESTOR DECK · AUGUST 2026</a:t>
            </a:r>
            <a:endParaRPr lang="en-US" sz="760" dirty="0"/>
          </a:p>
        </p:txBody>
      </p:sp>
      <p:sp>
        <p:nvSpPr>
          <p:cNvPr id="7" name="Shape 5"/>
          <p:cNvSpPr/>
          <p:nvPr/>
        </p:nvSpPr>
        <p:spPr>
          <a:xfrm>
            <a:off x="7699248" y="1572768"/>
            <a:ext cx="3922776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7936992" y="1874520"/>
            <a:ext cx="420624" cy="420624"/>
          </a:xfrm>
          <a:prstGeom prst="ellipse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936992" y="2011680"/>
            <a:ext cx="420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700" dirty="0"/>
          </a:p>
        </p:txBody>
      </p:sp>
      <p:sp>
        <p:nvSpPr>
          <p:cNvPr id="10" name="Text 8"/>
          <p:cNvSpPr/>
          <p:nvPr/>
        </p:nvSpPr>
        <p:spPr>
          <a:xfrm>
            <a:off x="8522208" y="1773936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 create the interest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8522208" y="2103120"/>
            <a:ext cx="29443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Short videos about the problem, run town by town</a:t>
            </a:r>
            <a:endParaRPr lang="en-US" sz="880" dirty="0"/>
          </a:p>
        </p:txBody>
      </p:sp>
      <p:sp>
        <p:nvSpPr>
          <p:cNvPr id="12" name="Shape 10"/>
          <p:cNvSpPr/>
          <p:nvPr/>
        </p:nvSpPr>
        <p:spPr>
          <a:xfrm>
            <a:off x="7699248" y="2779776"/>
            <a:ext cx="3922776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7936992" y="3081528"/>
            <a:ext cx="420624" cy="420624"/>
          </a:xfrm>
          <a:prstGeom prst="ellipse">
            <a:avLst/>
          </a:prstGeom>
          <a:solidFill>
            <a:srgbClr val="2B303B"/>
          </a:solidFill>
          <a:ln w="12700">
            <a:solidFill>
              <a:srgbClr val="2B303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936992" y="3218688"/>
            <a:ext cx="420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700" dirty="0"/>
          </a:p>
        </p:txBody>
      </p:sp>
      <p:sp>
        <p:nvSpPr>
          <p:cNvPr id="15" name="Text 13"/>
          <p:cNvSpPr/>
          <p:nvPr/>
        </p:nvSpPr>
        <p:spPr>
          <a:xfrm>
            <a:off x="8522208" y="2980944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 have the conversation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8522208" y="3310128"/>
            <a:ext cx="29443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text thread that answers and books the visit</a:t>
            </a:r>
            <a:endParaRPr lang="en-US" sz="880" dirty="0"/>
          </a:p>
        </p:txBody>
      </p:sp>
      <p:sp>
        <p:nvSpPr>
          <p:cNvPr id="17" name="Shape 15"/>
          <p:cNvSpPr/>
          <p:nvPr/>
        </p:nvSpPr>
        <p:spPr>
          <a:xfrm>
            <a:off x="7699248" y="3986784"/>
            <a:ext cx="3922776" cy="1024128"/>
          </a:xfrm>
          <a:prstGeom prst="roundRect">
            <a:avLst>
              <a:gd name="adj" fmla="val 8929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7936992" y="4288536"/>
            <a:ext cx="420624" cy="420624"/>
          </a:xfrm>
          <a:prstGeom prst="ellipse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936992" y="4425696"/>
            <a:ext cx="4206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700" dirty="0"/>
          </a:p>
        </p:txBody>
      </p:sp>
      <p:sp>
        <p:nvSpPr>
          <p:cNvPr id="20" name="Text 18"/>
          <p:cNvSpPr/>
          <p:nvPr/>
        </p:nvSpPr>
        <p:spPr>
          <a:xfrm>
            <a:off x="8522208" y="4187952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 learn from the job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8522208" y="4517136"/>
            <a:ext cx="29443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 finished job teaches it what works</a:t>
            </a:r>
            <a:endParaRPr lang="en-US" sz="880" dirty="0"/>
          </a:p>
        </p:txBody>
      </p:sp>
      <p:sp>
        <p:nvSpPr>
          <p:cNvPr id="22" name="Shape 20"/>
          <p:cNvSpPr/>
          <p:nvPr/>
        </p:nvSpPr>
        <p:spPr>
          <a:xfrm>
            <a:off x="7699248" y="5212080"/>
            <a:ext cx="3922776" cy="420624"/>
          </a:xfrm>
          <a:prstGeom prst="roundRect">
            <a:avLst>
              <a:gd name="adj" fmla="val 23913"/>
            </a:avLst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863840" y="5349240"/>
            <a:ext cx="359359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4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DemandOS — one loop, start to finish</a:t>
            </a:r>
            <a:endParaRPr lang="en-US" sz="940" dirty="0"/>
          </a:p>
        </p:txBody>
      </p:sp>
      <p:sp>
        <p:nvSpPr>
          <p:cNvPr id="24" name="Text 22"/>
          <p:cNvSpPr/>
          <p:nvPr/>
        </p:nvSpPr>
        <p:spPr>
          <a:xfrm>
            <a:off x="566928" y="6528816"/>
            <a:ext cx="5486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spc="140" kern="0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CONFIDENTIAL · STPIERRE.AI · AUGUST 2026</a:t>
            </a:r>
            <a:endParaRPr lang="en-US" sz="660" dirty="0"/>
          </a:p>
        </p:txBody>
      </p:sp>
      <p:sp>
        <p:nvSpPr>
          <p:cNvPr id="25" name="Text 23"/>
          <p:cNvSpPr/>
          <p:nvPr/>
        </p:nvSpPr>
        <p:spPr>
          <a:xfrm>
            <a:off x="11146536" y="6519672"/>
            <a:ext cx="47548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7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AEC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20624"/>
            <a:ext cx="7315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60" b="1" spc="180" kern="0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PATH</a:t>
            </a:r>
            <a:endParaRPr lang="en-US" sz="76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105509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 sell the result first. The software comes after.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0424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Contractors buy jobs, not tools. Running the service ourselves is how we build the product — with real money coming in.</a:t>
            </a:r>
            <a:endParaRPr lang="en-US" sz="1140" dirty="0"/>
          </a:p>
        </p:txBody>
      </p:sp>
      <p:sp>
        <p:nvSpPr>
          <p:cNvPr id="5" name="Shape 3"/>
          <p:cNvSpPr/>
          <p:nvPr/>
        </p:nvSpPr>
        <p:spPr>
          <a:xfrm>
            <a:off x="658368" y="4169664"/>
            <a:ext cx="2340864" cy="1188720"/>
          </a:xfrm>
          <a:prstGeom prst="roundRect">
            <a:avLst>
              <a:gd name="adj" fmla="val 6923"/>
            </a:avLst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" y="4370832"/>
            <a:ext cx="1975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b="1" spc="13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NOW</a:t>
            </a:r>
            <a:endParaRPr lang="en-US" sz="720" dirty="0"/>
          </a:p>
        </p:txBody>
      </p:sp>
      <p:sp>
        <p:nvSpPr>
          <p:cNvPr id="7" name="Text 5"/>
          <p:cNvSpPr/>
          <p:nvPr/>
        </p:nvSpPr>
        <p:spPr>
          <a:xfrm>
            <a:off x="841248" y="4663440"/>
            <a:ext cx="199339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 do it for them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41248" y="5157216"/>
            <a:ext cx="1993392" cy="365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F2F3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Booked visits land in the software they already use.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3127248" y="4956048"/>
            <a:ext cx="201168" cy="237744"/>
          </a:xfrm>
          <a:prstGeom prst="chevron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456432" y="3694176"/>
            <a:ext cx="2340864" cy="1664208"/>
          </a:xfrm>
          <a:prstGeom prst="roundRect">
            <a:avLst>
              <a:gd name="adj" fmla="val 4945"/>
            </a:avLst>
          </a:prstGeom>
          <a:solidFill>
            <a:srgbClr val="2B303B"/>
          </a:solidFill>
          <a:ln w="12700">
            <a:solidFill>
              <a:srgbClr val="2B303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39312" y="3895344"/>
            <a:ext cx="1975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b="1" spc="13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NEXT</a:t>
            </a:r>
            <a:endParaRPr lang="en-US" sz="720" dirty="0"/>
          </a:p>
        </p:txBody>
      </p:sp>
      <p:sp>
        <p:nvSpPr>
          <p:cNvPr id="12" name="Text 10"/>
          <p:cNvSpPr/>
          <p:nvPr/>
        </p:nvSpPr>
        <p:spPr>
          <a:xfrm>
            <a:off x="3639312" y="4187952"/>
            <a:ext cx="199339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Our own system runs it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639312" y="4681728"/>
            <a:ext cx="199339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F2F3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Software does the daily work. Our staff only handle problems.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5925312" y="4956048"/>
            <a:ext cx="201168" cy="237744"/>
          </a:xfrm>
          <a:prstGeom prst="chevron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254496" y="3218688"/>
            <a:ext cx="2340864" cy="2139696"/>
          </a:xfrm>
          <a:prstGeom prst="roundRect">
            <a:avLst>
              <a:gd name="adj" fmla="val 3846"/>
            </a:avLst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37376" y="3419856"/>
            <a:ext cx="1975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b="1" spc="13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THEN</a:t>
            </a:r>
            <a:endParaRPr lang="en-US" sz="720" dirty="0"/>
          </a:p>
        </p:txBody>
      </p:sp>
      <p:sp>
        <p:nvSpPr>
          <p:cNvPr id="17" name="Text 15"/>
          <p:cNvSpPr/>
          <p:nvPr/>
        </p:nvSpPr>
        <p:spPr>
          <a:xfrm>
            <a:off x="6437376" y="3712464"/>
            <a:ext cx="199339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They control it by phone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437376" y="4206240"/>
            <a:ext cx="1993392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F2F3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 sets capacity, approves videos, and answers alerts.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8723376" y="4956048"/>
            <a:ext cx="201168" cy="237744"/>
          </a:xfrm>
          <a:prstGeom prst="chevron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052560" y="2743200"/>
            <a:ext cx="2340864" cy="2615184"/>
          </a:xfrm>
          <a:prstGeom prst="roundRect">
            <a:avLst>
              <a:gd name="adj" fmla="val 3516"/>
            </a:avLst>
          </a:prstGeom>
          <a:solidFill>
            <a:srgbClr val="8E0B20"/>
          </a:solidFill>
          <a:ln w="12700">
            <a:solidFill>
              <a:srgbClr val="8E0B2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235440" y="2944368"/>
            <a:ext cx="1975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b="1" spc="13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END</a:t>
            </a:r>
            <a:endParaRPr lang="en-US" sz="720" dirty="0"/>
          </a:p>
        </p:txBody>
      </p:sp>
      <p:sp>
        <p:nvSpPr>
          <p:cNvPr id="22" name="Text 20"/>
          <p:cNvSpPr/>
          <p:nvPr/>
        </p:nvSpPr>
        <p:spPr>
          <a:xfrm>
            <a:off x="9235440" y="3236976"/>
            <a:ext cx="199339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 sell it as a product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9235440" y="3730752"/>
            <a:ext cx="1993392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F2F3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More trades, more towns, other operators running it too.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1417320" y="5779008"/>
            <a:ext cx="9354312" cy="420624"/>
          </a:xfrm>
          <a:prstGeom prst="roundRect">
            <a:avLst>
              <a:gd name="adj" fmla="val 23913"/>
            </a:avLst>
          </a:prstGeom>
          <a:solidFill>
            <a:srgbClr val="101319"/>
          </a:solidFill>
          <a:ln w="12700">
            <a:solidFill>
              <a:srgbClr val="10131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581912" y="5916168"/>
            <a:ext cx="902512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6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Sell the result  →  standardise the work  →  hand over the controls  →  sell the product</a:t>
            </a:r>
            <a:endParaRPr lang="en-US" sz="960" dirty="0"/>
          </a:p>
        </p:txBody>
      </p:sp>
      <p:sp>
        <p:nvSpPr>
          <p:cNvPr id="26" name="Text 24"/>
          <p:cNvSpPr/>
          <p:nvPr/>
        </p:nvSpPr>
        <p:spPr>
          <a:xfrm>
            <a:off x="566928" y="6528816"/>
            <a:ext cx="5486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spc="140" kern="0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CONFIDENTIAL · STPIERRE.AI · AUGUST 2026</a:t>
            </a:r>
            <a:endParaRPr lang="en-US" sz="660" dirty="0"/>
          </a:p>
        </p:txBody>
      </p:sp>
      <p:sp>
        <p:nvSpPr>
          <p:cNvPr id="27" name="Text 25"/>
          <p:cNvSpPr/>
          <p:nvPr/>
        </p:nvSpPr>
        <p:spPr>
          <a:xfrm>
            <a:off x="11146536" y="6519672"/>
            <a:ext cx="47548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</a:t>
            </a:r>
            <a:endParaRPr lang="en-US" sz="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AEC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20624"/>
            <a:ext cx="7315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60" b="1" spc="180" kern="0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WE SELL TODAY</a:t>
            </a:r>
            <a:endParaRPr lang="en-US" sz="76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105509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Three ways in. We prescribe one — never a menu.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0424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 price is set off his own job size. Every deal has to clear a 40% margin after ads and replacements, or we do not sell it.</a:t>
            </a:r>
            <a:endParaRPr lang="en-US" sz="1140" dirty="0"/>
          </a:p>
        </p:txBody>
      </p:sp>
      <p:sp>
        <p:nvSpPr>
          <p:cNvPr id="5" name="Shape 3"/>
          <p:cNvSpPr/>
          <p:nvPr/>
        </p:nvSpPr>
        <p:spPr>
          <a:xfrm>
            <a:off x="566928" y="2011680"/>
            <a:ext cx="3502152" cy="3419856"/>
          </a:xfrm>
          <a:prstGeom prst="roundRect">
            <a:avLst>
              <a:gd name="adj" fmla="val 2941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66928" y="2011680"/>
            <a:ext cx="3502152" cy="548640"/>
          </a:xfrm>
          <a:prstGeom prst="rect">
            <a:avLst/>
          </a:prstGeom>
          <a:solidFill>
            <a:srgbClr val="2B303B"/>
          </a:solidFill>
          <a:ln w="12700">
            <a:solidFill>
              <a:srgbClr val="2B303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86384" y="2185416"/>
            <a:ext cx="3063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60" b="1" spc="14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 1 · PROOF</a:t>
            </a:r>
            <a:endParaRPr lang="en-US" sz="760" dirty="0"/>
          </a:p>
        </p:txBody>
      </p:sp>
      <p:sp>
        <p:nvSpPr>
          <p:cNvPr id="8" name="Text 6"/>
          <p:cNvSpPr/>
          <p:nvPr/>
        </p:nvSpPr>
        <p:spPr>
          <a:xfrm>
            <a:off x="786384" y="2670048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 booked visits, prepaid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86384" y="3163824"/>
            <a:ext cx="3063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Delivered within seven days of launch</a:t>
            </a:r>
            <a:endParaRPr lang="en-US" sz="960" dirty="0"/>
          </a:p>
        </p:txBody>
      </p:sp>
      <p:sp>
        <p:nvSpPr>
          <p:cNvPr id="10" name="Shape 8"/>
          <p:cNvSpPr/>
          <p:nvPr/>
        </p:nvSpPr>
        <p:spPr>
          <a:xfrm>
            <a:off x="731520" y="3538728"/>
            <a:ext cx="3172968" cy="301752"/>
          </a:xfrm>
          <a:prstGeom prst="rect">
            <a:avLst/>
          </a:prstGeom>
          <a:solidFill>
            <a:srgbClr val="F4F5F7"/>
          </a:solidFill>
          <a:ln w="12700">
            <a:solidFill>
              <a:srgbClr val="F4F5F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04672" y="3584448"/>
            <a:ext cx="1920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Concrete leveling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2724912" y="3584448"/>
            <a:ext cx="11064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$1,270</a:t>
            </a:r>
            <a:endParaRPr lang="en-US" sz="980" dirty="0"/>
          </a:p>
        </p:txBody>
      </p:sp>
      <p:sp>
        <p:nvSpPr>
          <p:cNvPr id="13" name="Text 11"/>
          <p:cNvSpPr/>
          <p:nvPr/>
        </p:nvSpPr>
        <p:spPr>
          <a:xfrm>
            <a:off x="804672" y="3913632"/>
            <a:ext cx="1920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Concrete flatwork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2724912" y="3913632"/>
            <a:ext cx="11064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$1,900</a:t>
            </a:r>
            <a:endParaRPr lang="en-US" sz="980" dirty="0"/>
          </a:p>
        </p:txBody>
      </p:sp>
      <p:sp>
        <p:nvSpPr>
          <p:cNvPr id="15" name="Shape 13"/>
          <p:cNvSpPr/>
          <p:nvPr/>
        </p:nvSpPr>
        <p:spPr>
          <a:xfrm>
            <a:off x="731520" y="4197096"/>
            <a:ext cx="3172968" cy="301752"/>
          </a:xfrm>
          <a:prstGeom prst="rect">
            <a:avLst/>
          </a:prstGeom>
          <a:solidFill>
            <a:srgbClr val="F4F5F7"/>
          </a:solidFill>
          <a:ln w="12700">
            <a:solidFill>
              <a:srgbClr val="F4F5F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04672" y="4242816"/>
            <a:ext cx="1920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Waterproofing / crawl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2724912" y="4242816"/>
            <a:ext cx="11064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$1,900</a:t>
            </a:r>
            <a:endParaRPr lang="en-US" sz="980" dirty="0"/>
          </a:p>
        </p:txBody>
      </p:sp>
      <p:sp>
        <p:nvSpPr>
          <p:cNvPr id="18" name="Text 16"/>
          <p:cNvSpPr/>
          <p:nvPr/>
        </p:nvSpPr>
        <p:spPr>
          <a:xfrm>
            <a:off x="804672" y="4572000"/>
            <a:ext cx="1920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Foundation repair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724912" y="4572000"/>
            <a:ext cx="11064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$2,350</a:t>
            </a:r>
            <a:endParaRPr lang="en-US" sz="980" dirty="0"/>
          </a:p>
        </p:txBody>
      </p:sp>
      <p:sp>
        <p:nvSpPr>
          <p:cNvPr id="20" name="Text 18"/>
          <p:cNvSpPr/>
          <p:nvPr/>
        </p:nvSpPr>
        <p:spPr>
          <a:xfrm>
            <a:off x="786384" y="4974336"/>
            <a:ext cx="3063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2B303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 pays before we start. This is never a free trial.</a:t>
            </a:r>
            <a:endParaRPr lang="en-US" sz="920" dirty="0"/>
          </a:p>
        </p:txBody>
      </p:sp>
      <p:sp>
        <p:nvSpPr>
          <p:cNvPr id="21" name="Shape 19"/>
          <p:cNvSpPr/>
          <p:nvPr/>
        </p:nvSpPr>
        <p:spPr>
          <a:xfrm>
            <a:off x="4343400" y="2011680"/>
            <a:ext cx="3502152" cy="3419856"/>
          </a:xfrm>
          <a:prstGeom prst="roundRect">
            <a:avLst>
              <a:gd name="adj" fmla="val 2941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343400" y="2011680"/>
            <a:ext cx="3502152" cy="548640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562856" y="2185416"/>
            <a:ext cx="3063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60" b="1" spc="14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 2 · THE PROGRAM</a:t>
            </a:r>
            <a:endParaRPr lang="en-US" sz="760" dirty="0"/>
          </a:p>
        </p:txBody>
      </p:sp>
      <p:sp>
        <p:nvSpPr>
          <p:cNvPr id="24" name="Text 22"/>
          <p:cNvSpPr/>
          <p:nvPr/>
        </p:nvSpPr>
        <p:spPr>
          <a:xfrm>
            <a:off x="4562856" y="2670048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50 booked visits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4562856" y="3163824"/>
            <a:ext cx="3063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Six weeks, advertising included</a:t>
            </a:r>
            <a:endParaRPr lang="en-US" sz="960" dirty="0"/>
          </a:p>
        </p:txBody>
      </p:sp>
      <p:sp>
        <p:nvSpPr>
          <p:cNvPr id="26" name="Shape 24"/>
          <p:cNvSpPr/>
          <p:nvPr/>
        </p:nvSpPr>
        <p:spPr>
          <a:xfrm>
            <a:off x="4507992" y="3538728"/>
            <a:ext cx="3172968" cy="301752"/>
          </a:xfrm>
          <a:prstGeom prst="rect">
            <a:avLst/>
          </a:prstGeom>
          <a:solidFill>
            <a:srgbClr val="F4F5F7"/>
          </a:solidFill>
          <a:ln w="12700">
            <a:solidFill>
              <a:srgbClr val="F4F5F7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581144" y="3584448"/>
            <a:ext cx="1920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Concrete leveling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6501384" y="3584448"/>
            <a:ext cx="11064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$2,350</a:t>
            </a:r>
            <a:endParaRPr lang="en-US" sz="980" dirty="0"/>
          </a:p>
        </p:txBody>
      </p:sp>
      <p:sp>
        <p:nvSpPr>
          <p:cNvPr id="29" name="Text 27"/>
          <p:cNvSpPr/>
          <p:nvPr/>
        </p:nvSpPr>
        <p:spPr>
          <a:xfrm>
            <a:off x="4581144" y="3913632"/>
            <a:ext cx="1920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Concrete flatwork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501384" y="3913632"/>
            <a:ext cx="11064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$6,000</a:t>
            </a:r>
            <a:endParaRPr lang="en-US" sz="980" dirty="0"/>
          </a:p>
        </p:txBody>
      </p:sp>
      <p:sp>
        <p:nvSpPr>
          <p:cNvPr id="31" name="Shape 29"/>
          <p:cNvSpPr/>
          <p:nvPr/>
        </p:nvSpPr>
        <p:spPr>
          <a:xfrm>
            <a:off x="4507992" y="4197096"/>
            <a:ext cx="3172968" cy="301752"/>
          </a:xfrm>
          <a:prstGeom prst="rect">
            <a:avLst/>
          </a:prstGeom>
          <a:solidFill>
            <a:srgbClr val="F4F5F7"/>
          </a:solidFill>
          <a:ln w="12700">
            <a:solidFill>
              <a:srgbClr val="F4F5F7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581144" y="4242816"/>
            <a:ext cx="1920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Waterproofing / crawl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6501384" y="4242816"/>
            <a:ext cx="11064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$6,000</a:t>
            </a:r>
            <a:endParaRPr lang="en-US" sz="980" dirty="0"/>
          </a:p>
        </p:txBody>
      </p:sp>
      <p:sp>
        <p:nvSpPr>
          <p:cNvPr id="34" name="Text 32"/>
          <p:cNvSpPr/>
          <p:nvPr/>
        </p:nvSpPr>
        <p:spPr>
          <a:xfrm>
            <a:off x="4581144" y="4572000"/>
            <a:ext cx="1920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Foundation repair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6501384" y="4572000"/>
            <a:ext cx="11064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$8,250</a:t>
            </a:r>
            <a:endParaRPr lang="en-US" sz="980" dirty="0"/>
          </a:p>
        </p:txBody>
      </p:sp>
      <p:sp>
        <p:nvSpPr>
          <p:cNvPr id="36" name="Text 34"/>
          <p:cNvSpPr/>
          <p:nvPr/>
        </p:nvSpPr>
        <p:spPr>
          <a:xfrm>
            <a:off x="4562856" y="4974336"/>
            <a:ext cx="3063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deal we sell most often.</a:t>
            </a:r>
            <a:endParaRPr lang="en-US" sz="920" dirty="0"/>
          </a:p>
        </p:txBody>
      </p:sp>
      <p:sp>
        <p:nvSpPr>
          <p:cNvPr id="37" name="Shape 35"/>
          <p:cNvSpPr/>
          <p:nvPr/>
        </p:nvSpPr>
        <p:spPr>
          <a:xfrm>
            <a:off x="8119872" y="2011680"/>
            <a:ext cx="3502152" cy="3419856"/>
          </a:xfrm>
          <a:prstGeom prst="roundRect">
            <a:avLst>
              <a:gd name="adj" fmla="val 2941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8119872" y="2011680"/>
            <a:ext cx="3502152" cy="548640"/>
          </a:xfrm>
          <a:prstGeom prst="rect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8339328" y="2185416"/>
            <a:ext cx="3063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60" b="1" spc="14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STEP 3 · FLAGSHIP</a:t>
            </a:r>
            <a:endParaRPr lang="en-US" sz="760" dirty="0"/>
          </a:p>
        </p:txBody>
      </p:sp>
      <p:sp>
        <p:nvSpPr>
          <p:cNvPr id="40" name="Text 38"/>
          <p:cNvSpPr/>
          <p:nvPr/>
        </p:nvSpPr>
        <p:spPr>
          <a:xfrm>
            <a:off x="8339328" y="2670048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$100,000 of signed work</a:t>
            </a:r>
            <a:endParaRPr lang="en-US" sz="1800" dirty="0"/>
          </a:p>
        </p:txBody>
      </p:sp>
      <p:sp>
        <p:nvSpPr>
          <p:cNvPr id="41" name="Text 39"/>
          <p:cNvSpPr/>
          <p:nvPr/>
        </p:nvSpPr>
        <p:spPr>
          <a:xfrm>
            <a:off x="8339328" y="3163824"/>
            <a:ext cx="3063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Six weeks, advertising included</a:t>
            </a:r>
            <a:endParaRPr lang="en-US" sz="960" dirty="0"/>
          </a:p>
        </p:txBody>
      </p:sp>
      <p:sp>
        <p:nvSpPr>
          <p:cNvPr id="42" name="Shape 40"/>
          <p:cNvSpPr/>
          <p:nvPr/>
        </p:nvSpPr>
        <p:spPr>
          <a:xfrm>
            <a:off x="8284464" y="3538728"/>
            <a:ext cx="3172968" cy="301752"/>
          </a:xfrm>
          <a:prstGeom prst="rect">
            <a:avLst/>
          </a:prstGeom>
          <a:solidFill>
            <a:srgbClr val="F4F5F7"/>
          </a:solidFill>
          <a:ln w="12700">
            <a:solidFill>
              <a:srgbClr val="F4F5F7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8357616" y="3584448"/>
            <a:ext cx="1920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Total price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10277856" y="3584448"/>
            <a:ext cx="11064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$15,000</a:t>
            </a:r>
            <a:endParaRPr lang="en-US" sz="980" dirty="0"/>
          </a:p>
        </p:txBody>
      </p:sp>
      <p:sp>
        <p:nvSpPr>
          <p:cNvPr id="45" name="Text 43"/>
          <p:cNvSpPr/>
          <p:nvPr/>
        </p:nvSpPr>
        <p:spPr>
          <a:xfrm>
            <a:off x="8357616" y="3913632"/>
            <a:ext cx="1920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 pays to start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10277856" y="3913632"/>
            <a:ext cx="11064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$6,000</a:t>
            </a:r>
            <a:endParaRPr lang="en-US" sz="980" dirty="0"/>
          </a:p>
        </p:txBody>
      </p:sp>
      <p:sp>
        <p:nvSpPr>
          <p:cNvPr id="47" name="Shape 45"/>
          <p:cNvSpPr/>
          <p:nvPr/>
        </p:nvSpPr>
        <p:spPr>
          <a:xfrm>
            <a:off x="8284464" y="4197096"/>
            <a:ext cx="3172968" cy="301752"/>
          </a:xfrm>
          <a:prstGeom prst="rect">
            <a:avLst/>
          </a:prstGeom>
          <a:solidFill>
            <a:srgbClr val="F4F5F7"/>
          </a:solidFill>
          <a:ln w="12700">
            <a:solidFill>
              <a:srgbClr val="F4F5F7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8357616" y="4242816"/>
            <a:ext cx="1920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After the target is hit</a:t>
            </a:r>
            <a:endParaRPr lang="en-US" sz="900" dirty="0"/>
          </a:p>
        </p:txBody>
      </p:sp>
      <p:sp>
        <p:nvSpPr>
          <p:cNvPr id="49" name="Text 47"/>
          <p:cNvSpPr/>
          <p:nvPr/>
        </p:nvSpPr>
        <p:spPr>
          <a:xfrm>
            <a:off x="10277856" y="4242816"/>
            <a:ext cx="11064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$9,000</a:t>
            </a:r>
            <a:endParaRPr lang="en-US" sz="980" dirty="0"/>
          </a:p>
        </p:txBody>
      </p:sp>
      <p:sp>
        <p:nvSpPr>
          <p:cNvPr id="50" name="Text 48"/>
          <p:cNvSpPr/>
          <p:nvPr/>
        </p:nvSpPr>
        <p:spPr>
          <a:xfrm>
            <a:off x="8357616" y="4572000"/>
            <a:ext cx="1920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Signed work targeted</a:t>
            </a:r>
            <a:endParaRPr lang="en-US" sz="900" dirty="0"/>
          </a:p>
        </p:txBody>
      </p:sp>
      <p:sp>
        <p:nvSpPr>
          <p:cNvPr id="51" name="Text 49"/>
          <p:cNvSpPr/>
          <p:nvPr/>
        </p:nvSpPr>
        <p:spPr>
          <a:xfrm>
            <a:off x="10277856" y="4572000"/>
            <a:ext cx="110642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$100,000</a:t>
            </a:r>
            <a:endParaRPr lang="en-US" sz="980" dirty="0"/>
          </a:p>
        </p:txBody>
      </p:sp>
      <p:sp>
        <p:nvSpPr>
          <p:cNvPr id="52" name="Text 50"/>
          <p:cNvSpPr/>
          <p:nvPr/>
        </p:nvSpPr>
        <p:spPr>
          <a:xfrm>
            <a:off x="8339328" y="4974336"/>
            <a:ext cx="3063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1C8A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Only offered when his job size and crew can carry it.</a:t>
            </a:r>
            <a:endParaRPr lang="en-US" sz="920" dirty="0"/>
          </a:p>
        </p:txBody>
      </p:sp>
      <p:sp>
        <p:nvSpPr>
          <p:cNvPr id="53" name="Shape 51"/>
          <p:cNvSpPr/>
          <p:nvPr/>
        </p:nvSpPr>
        <p:spPr>
          <a:xfrm>
            <a:off x="566928" y="5541264"/>
            <a:ext cx="11055096" cy="786384"/>
          </a:xfrm>
          <a:prstGeom prst="roundRect">
            <a:avLst>
              <a:gd name="adj" fmla="val 12791"/>
            </a:avLst>
          </a:prstGeom>
          <a:solidFill>
            <a:srgbClr val="F8E4E7"/>
          </a:solidFill>
          <a:ln w="11430">
            <a:solidFill>
              <a:srgbClr val="EFC9D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822960" y="5669280"/>
            <a:ext cx="105430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After ads, booking, software, card fees and a 15% replacement reserve, concrete leveling leaves $3.42 per booked visit for everything else.</a:t>
            </a:r>
            <a:endParaRPr lang="en-US" sz="1350" dirty="0"/>
          </a:p>
        </p:txBody>
      </p:sp>
      <p:sp>
        <p:nvSpPr>
          <p:cNvPr id="55" name="Text 53"/>
          <p:cNvSpPr/>
          <p:nvPr/>
        </p:nvSpPr>
        <p:spPr>
          <a:xfrm>
            <a:off x="822960" y="5998464"/>
            <a:ext cx="105430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8E0B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That is the whole argument for doing the work with software instead of people.</a:t>
            </a:r>
            <a:endParaRPr lang="en-US" sz="1100" dirty="0"/>
          </a:p>
        </p:txBody>
      </p:sp>
      <p:sp>
        <p:nvSpPr>
          <p:cNvPr id="56" name="Text 54"/>
          <p:cNvSpPr/>
          <p:nvPr/>
        </p:nvSpPr>
        <p:spPr>
          <a:xfrm>
            <a:off x="566928" y="6528816"/>
            <a:ext cx="5486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spc="140" kern="0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CONFIDENTIAL · STPIERRE.AI · AUGUST 2026</a:t>
            </a:r>
            <a:endParaRPr lang="en-US" sz="660" dirty="0"/>
          </a:p>
        </p:txBody>
      </p:sp>
      <p:sp>
        <p:nvSpPr>
          <p:cNvPr id="57" name="Text 55"/>
          <p:cNvSpPr/>
          <p:nvPr/>
        </p:nvSpPr>
        <p:spPr>
          <a:xfrm>
            <a:off x="11146536" y="6519672"/>
            <a:ext cx="47548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11</a:t>
            </a:r>
            <a:endParaRPr lang="en-US" sz="7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AEC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20624"/>
            <a:ext cx="7315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60" b="1" spc="180" kern="0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ONE CONTRACTOR PAYS</a:t>
            </a:r>
            <a:endParaRPr lang="en-US" sz="76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105509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 pays one price per booked visit. Advertising is included.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0424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every $50,000 of work we create for him, he pays us $4,500 — which is 9% of the job value, ads and all.</a:t>
            </a:r>
            <a:endParaRPr lang="en-US" sz="1140" dirty="0"/>
          </a:p>
        </p:txBody>
      </p:sp>
      <p:sp>
        <p:nvSpPr>
          <p:cNvPr id="5" name="Shape 3"/>
          <p:cNvSpPr/>
          <p:nvPr/>
        </p:nvSpPr>
        <p:spPr>
          <a:xfrm>
            <a:off x="566928" y="1956816"/>
            <a:ext cx="2587752" cy="4151376"/>
          </a:xfrm>
          <a:prstGeom prst="roundRect">
            <a:avLst>
              <a:gd name="adj" fmla="val 3887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66928" y="1956816"/>
            <a:ext cx="2587752" cy="566928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94944" y="2148840"/>
            <a:ext cx="2331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40" b="1" spc="7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CONCRETE LEVELING</a:t>
            </a:r>
            <a:endParaRPr lang="en-US" sz="740" dirty="0"/>
          </a:p>
        </p:txBody>
      </p:sp>
      <p:sp>
        <p:nvSpPr>
          <p:cNvPr id="8" name="Text 6"/>
          <p:cNvSpPr/>
          <p:nvPr/>
        </p:nvSpPr>
        <p:spPr>
          <a:xfrm>
            <a:off x="749808" y="2651760"/>
            <a:ext cx="22219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$4,500</a:t>
            </a:r>
            <a:endParaRPr lang="en-US" sz="2300" dirty="0"/>
          </a:p>
        </p:txBody>
      </p:sp>
      <p:sp>
        <p:nvSpPr>
          <p:cNvPr id="9" name="Text 7"/>
          <p:cNvSpPr/>
          <p:nvPr/>
        </p:nvSpPr>
        <p:spPr>
          <a:xfrm>
            <a:off x="749808" y="3090672"/>
            <a:ext cx="22585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15" kern="0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 PAYS US, PER MONTH</a:t>
            </a:r>
            <a:endParaRPr lang="en-US" sz="680" dirty="0"/>
          </a:p>
        </p:txBody>
      </p:sp>
      <p:sp>
        <p:nvSpPr>
          <p:cNvPr id="10" name="Shape 8"/>
          <p:cNvSpPr/>
          <p:nvPr/>
        </p:nvSpPr>
        <p:spPr>
          <a:xfrm>
            <a:off x="694944" y="3346704"/>
            <a:ext cx="2331720" cy="265176"/>
          </a:xfrm>
          <a:prstGeom prst="rect">
            <a:avLst/>
          </a:prstGeom>
          <a:solidFill>
            <a:srgbClr val="F4F5F7"/>
          </a:solidFill>
          <a:ln w="12700">
            <a:solidFill>
              <a:srgbClr val="F4F5F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68096" y="3383280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Typical job size</a:t>
            </a:r>
            <a:endParaRPr lang="en-US" sz="740" dirty="0"/>
          </a:p>
        </p:txBody>
      </p:sp>
      <p:sp>
        <p:nvSpPr>
          <p:cNvPr id="12" name="Text 10"/>
          <p:cNvSpPr/>
          <p:nvPr/>
        </p:nvSpPr>
        <p:spPr>
          <a:xfrm>
            <a:off x="2121408" y="3383280"/>
            <a:ext cx="832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$1,500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768096" y="3666744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Price per booked visit</a:t>
            </a:r>
            <a:endParaRPr lang="en-US" sz="740" dirty="0"/>
          </a:p>
        </p:txBody>
      </p:sp>
      <p:sp>
        <p:nvSpPr>
          <p:cNvPr id="14" name="Text 12"/>
          <p:cNvSpPr/>
          <p:nvPr/>
        </p:nvSpPr>
        <p:spPr>
          <a:xfrm>
            <a:off x="2121408" y="3666744"/>
            <a:ext cx="832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$27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694944" y="3913632"/>
            <a:ext cx="2331720" cy="265176"/>
          </a:xfrm>
          <a:prstGeom prst="rect">
            <a:avLst/>
          </a:prstGeom>
          <a:solidFill>
            <a:srgbClr val="F4F5F7"/>
          </a:solidFill>
          <a:ln w="12700">
            <a:solidFill>
              <a:srgbClr val="F4F5F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68096" y="3950208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 that, spent on ads</a:t>
            </a:r>
            <a:endParaRPr lang="en-US" sz="740" dirty="0"/>
          </a:p>
        </p:txBody>
      </p:sp>
      <p:sp>
        <p:nvSpPr>
          <p:cNvPr id="17" name="Text 15"/>
          <p:cNvSpPr/>
          <p:nvPr/>
        </p:nvSpPr>
        <p:spPr>
          <a:xfrm>
            <a:off x="2121408" y="3950208"/>
            <a:ext cx="832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$1,852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768096" y="4233672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Replacement reserve, 15%</a:t>
            </a:r>
            <a:endParaRPr lang="en-US" sz="740" dirty="0"/>
          </a:p>
        </p:txBody>
      </p:sp>
      <p:sp>
        <p:nvSpPr>
          <p:cNvPr id="19" name="Text 17"/>
          <p:cNvSpPr/>
          <p:nvPr/>
        </p:nvSpPr>
        <p:spPr>
          <a:xfrm>
            <a:off x="2121408" y="4233672"/>
            <a:ext cx="832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$278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694944" y="4480560"/>
            <a:ext cx="2331720" cy="265176"/>
          </a:xfrm>
          <a:prstGeom prst="rect">
            <a:avLst/>
          </a:prstGeom>
          <a:solidFill>
            <a:srgbClr val="F4F5F7"/>
          </a:solidFill>
          <a:ln w="12700">
            <a:solidFill>
              <a:srgbClr val="F4F5F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68096" y="4517136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Left with us</a:t>
            </a:r>
            <a:endParaRPr lang="en-US" sz="740" dirty="0"/>
          </a:p>
        </p:txBody>
      </p:sp>
      <p:sp>
        <p:nvSpPr>
          <p:cNvPr id="22" name="Text 20"/>
          <p:cNvSpPr/>
          <p:nvPr/>
        </p:nvSpPr>
        <p:spPr>
          <a:xfrm>
            <a:off x="2121408" y="4517136"/>
            <a:ext cx="832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$2,370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68096" y="4800600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Phone leads</a:t>
            </a:r>
            <a:endParaRPr lang="en-US" sz="740" dirty="0"/>
          </a:p>
        </p:txBody>
      </p:sp>
      <p:sp>
        <p:nvSpPr>
          <p:cNvPr id="24" name="Text 22"/>
          <p:cNvSpPr/>
          <p:nvPr/>
        </p:nvSpPr>
        <p:spPr>
          <a:xfrm>
            <a:off x="2121408" y="4800600"/>
            <a:ext cx="832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185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694944" y="5047488"/>
            <a:ext cx="2331720" cy="265176"/>
          </a:xfrm>
          <a:prstGeom prst="rect">
            <a:avLst/>
          </a:prstGeom>
          <a:solidFill>
            <a:srgbClr val="F4F5F7"/>
          </a:solidFill>
          <a:ln w="12700">
            <a:solidFill>
              <a:srgbClr val="F4F5F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68096" y="5084064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Visits booked</a:t>
            </a:r>
            <a:endParaRPr lang="en-US" sz="740" dirty="0"/>
          </a:p>
        </p:txBody>
      </p:sp>
      <p:sp>
        <p:nvSpPr>
          <p:cNvPr id="27" name="Text 25"/>
          <p:cNvSpPr/>
          <p:nvPr/>
        </p:nvSpPr>
        <p:spPr>
          <a:xfrm>
            <a:off x="2121408" y="5084064"/>
            <a:ext cx="832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167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768096" y="5367528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Jobs won</a:t>
            </a:r>
            <a:endParaRPr lang="en-US" sz="740" dirty="0"/>
          </a:p>
        </p:txBody>
      </p:sp>
      <p:sp>
        <p:nvSpPr>
          <p:cNvPr id="29" name="Text 27"/>
          <p:cNvSpPr/>
          <p:nvPr/>
        </p:nvSpPr>
        <p:spPr>
          <a:xfrm>
            <a:off x="2121408" y="5367528"/>
            <a:ext cx="832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33.3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694944" y="5614416"/>
            <a:ext cx="2331720" cy="265176"/>
          </a:xfrm>
          <a:prstGeom prst="rect">
            <a:avLst/>
          </a:prstGeom>
          <a:solidFill>
            <a:srgbClr val="F4F5F7"/>
          </a:solidFill>
          <a:ln w="12700">
            <a:solidFill>
              <a:srgbClr val="F4F5F7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68096" y="5650992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Cost to win one job</a:t>
            </a:r>
            <a:endParaRPr lang="en-US" sz="740" dirty="0"/>
          </a:p>
        </p:txBody>
      </p:sp>
      <p:sp>
        <p:nvSpPr>
          <p:cNvPr id="32" name="Text 30"/>
          <p:cNvSpPr/>
          <p:nvPr/>
        </p:nvSpPr>
        <p:spPr>
          <a:xfrm>
            <a:off x="2121408" y="5650992"/>
            <a:ext cx="832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$135</a:t>
            </a:r>
            <a:endParaRPr lang="en-US" sz="800" dirty="0"/>
          </a:p>
        </p:txBody>
      </p:sp>
      <p:sp>
        <p:nvSpPr>
          <p:cNvPr id="33" name="Shape 31"/>
          <p:cNvSpPr/>
          <p:nvPr/>
        </p:nvSpPr>
        <p:spPr>
          <a:xfrm>
            <a:off x="3392424" y="1956816"/>
            <a:ext cx="2587752" cy="4151376"/>
          </a:xfrm>
          <a:prstGeom prst="roundRect">
            <a:avLst>
              <a:gd name="adj" fmla="val 3887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3392424" y="1956816"/>
            <a:ext cx="2587752" cy="566928"/>
          </a:xfrm>
          <a:prstGeom prst="rect">
            <a:avLst/>
          </a:prstGeom>
          <a:solidFill>
            <a:srgbClr val="2B303B"/>
          </a:solidFill>
          <a:ln w="12700">
            <a:solidFill>
              <a:srgbClr val="2B303B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520440" y="2148840"/>
            <a:ext cx="2331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40" b="1" spc="7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CONCRETE FLATWORK</a:t>
            </a:r>
            <a:endParaRPr lang="en-US" sz="740" dirty="0"/>
          </a:p>
        </p:txBody>
      </p:sp>
      <p:sp>
        <p:nvSpPr>
          <p:cNvPr id="36" name="Text 34"/>
          <p:cNvSpPr/>
          <p:nvPr/>
        </p:nvSpPr>
        <p:spPr>
          <a:xfrm>
            <a:off x="3575304" y="2651760"/>
            <a:ext cx="22219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$4,500</a:t>
            </a:r>
            <a:endParaRPr lang="en-US" sz="2300" dirty="0"/>
          </a:p>
        </p:txBody>
      </p:sp>
      <p:sp>
        <p:nvSpPr>
          <p:cNvPr id="37" name="Text 35"/>
          <p:cNvSpPr/>
          <p:nvPr/>
        </p:nvSpPr>
        <p:spPr>
          <a:xfrm>
            <a:off x="3575304" y="3090672"/>
            <a:ext cx="22585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15" kern="0" dirty="0">
                <a:solidFill>
                  <a:srgbClr val="2B303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 PAYS US, PER MONTH</a:t>
            </a:r>
            <a:endParaRPr lang="en-US" sz="680" dirty="0"/>
          </a:p>
        </p:txBody>
      </p:sp>
      <p:sp>
        <p:nvSpPr>
          <p:cNvPr id="38" name="Shape 36"/>
          <p:cNvSpPr/>
          <p:nvPr/>
        </p:nvSpPr>
        <p:spPr>
          <a:xfrm>
            <a:off x="3520440" y="3346704"/>
            <a:ext cx="2331720" cy="265176"/>
          </a:xfrm>
          <a:prstGeom prst="rect">
            <a:avLst/>
          </a:prstGeom>
          <a:solidFill>
            <a:srgbClr val="F4F5F7"/>
          </a:solidFill>
          <a:ln w="12700">
            <a:solidFill>
              <a:srgbClr val="F4F5F7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593592" y="3383280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Typical job size</a:t>
            </a:r>
            <a:endParaRPr lang="en-US" sz="740" dirty="0"/>
          </a:p>
        </p:txBody>
      </p:sp>
      <p:sp>
        <p:nvSpPr>
          <p:cNvPr id="40" name="Text 38"/>
          <p:cNvSpPr/>
          <p:nvPr/>
        </p:nvSpPr>
        <p:spPr>
          <a:xfrm>
            <a:off x="4946904" y="3383280"/>
            <a:ext cx="832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$5,000</a:t>
            </a:r>
            <a:endParaRPr lang="en-US" sz="800" dirty="0"/>
          </a:p>
        </p:txBody>
      </p:sp>
      <p:sp>
        <p:nvSpPr>
          <p:cNvPr id="41" name="Text 39"/>
          <p:cNvSpPr/>
          <p:nvPr/>
        </p:nvSpPr>
        <p:spPr>
          <a:xfrm>
            <a:off x="3593592" y="3666744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Price per booked visit</a:t>
            </a:r>
            <a:endParaRPr lang="en-US" sz="740" dirty="0"/>
          </a:p>
        </p:txBody>
      </p:sp>
      <p:sp>
        <p:nvSpPr>
          <p:cNvPr id="42" name="Text 40"/>
          <p:cNvSpPr/>
          <p:nvPr/>
        </p:nvSpPr>
        <p:spPr>
          <a:xfrm>
            <a:off x="4946904" y="3666744"/>
            <a:ext cx="832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$90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3520440" y="3913632"/>
            <a:ext cx="2331720" cy="265176"/>
          </a:xfrm>
          <a:prstGeom prst="rect">
            <a:avLst/>
          </a:prstGeom>
          <a:solidFill>
            <a:srgbClr val="F4F5F7"/>
          </a:solidFill>
          <a:ln w="12700">
            <a:solidFill>
              <a:srgbClr val="F4F5F7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3593592" y="3950208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 that, spent on ads</a:t>
            </a:r>
            <a:endParaRPr lang="en-US" sz="740" dirty="0"/>
          </a:p>
        </p:txBody>
      </p:sp>
      <p:sp>
        <p:nvSpPr>
          <p:cNvPr id="45" name="Text 43"/>
          <p:cNvSpPr/>
          <p:nvPr/>
        </p:nvSpPr>
        <p:spPr>
          <a:xfrm>
            <a:off x="4946904" y="3950208"/>
            <a:ext cx="832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$1,667</a:t>
            </a:r>
            <a:endParaRPr lang="en-US" sz="800" dirty="0"/>
          </a:p>
        </p:txBody>
      </p:sp>
      <p:sp>
        <p:nvSpPr>
          <p:cNvPr id="46" name="Text 44"/>
          <p:cNvSpPr/>
          <p:nvPr/>
        </p:nvSpPr>
        <p:spPr>
          <a:xfrm>
            <a:off x="3593592" y="4233672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Replacement reserve, 15%</a:t>
            </a:r>
            <a:endParaRPr lang="en-US" sz="740" dirty="0"/>
          </a:p>
        </p:txBody>
      </p:sp>
      <p:sp>
        <p:nvSpPr>
          <p:cNvPr id="47" name="Text 45"/>
          <p:cNvSpPr/>
          <p:nvPr/>
        </p:nvSpPr>
        <p:spPr>
          <a:xfrm>
            <a:off x="4946904" y="4233672"/>
            <a:ext cx="832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$250</a:t>
            </a:r>
            <a:endParaRPr lang="en-US" sz="800" dirty="0"/>
          </a:p>
        </p:txBody>
      </p:sp>
      <p:sp>
        <p:nvSpPr>
          <p:cNvPr id="48" name="Shape 46"/>
          <p:cNvSpPr/>
          <p:nvPr/>
        </p:nvSpPr>
        <p:spPr>
          <a:xfrm>
            <a:off x="3520440" y="4480560"/>
            <a:ext cx="2331720" cy="265176"/>
          </a:xfrm>
          <a:prstGeom prst="rect">
            <a:avLst/>
          </a:prstGeom>
          <a:solidFill>
            <a:srgbClr val="F4F5F7"/>
          </a:solidFill>
          <a:ln w="12700">
            <a:solidFill>
              <a:srgbClr val="F4F5F7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3593592" y="4517136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Left with us</a:t>
            </a:r>
            <a:endParaRPr lang="en-US" sz="740" dirty="0"/>
          </a:p>
        </p:txBody>
      </p:sp>
      <p:sp>
        <p:nvSpPr>
          <p:cNvPr id="50" name="Text 48"/>
          <p:cNvSpPr/>
          <p:nvPr/>
        </p:nvSpPr>
        <p:spPr>
          <a:xfrm>
            <a:off x="4946904" y="4517136"/>
            <a:ext cx="832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$2,583</a:t>
            </a:r>
            <a:endParaRPr lang="en-US" sz="800" dirty="0"/>
          </a:p>
        </p:txBody>
      </p:sp>
      <p:sp>
        <p:nvSpPr>
          <p:cNvPr id="51" name="Text 49"/>
          <p:cNvSpPr/>
          <p:nvPr/>
        </p:nvSpPr>
        <p:spPr>
          <a:xfrm>
            <a:off x="3593592" y="4800600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Phone leads</a:t>
            </a:r>
            <a:endParaRPr lang="en-US" sz="740" dirty="0"/>
          </a:p>
        </p:txBody>
      </p:sp>
      <p:sp>
        <p:nvSpPr>
          <p:cNvPr id="52" name="Text 50"/>
          <p:cNvSpPr/>
          <p:nvPr/>
        </p:nvSpPr>
        <p:spPr>
          <a:xfrm>
            <a:off x="4946904" y="4800600"/>
            <a:ext cx="832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56</a:t>
            </a:r>
            <a:endParaRPr lang="en-US" sz="800" dirty="0"/>
          </a:p>
        </p:txBody>
      </p:sp>
      <p:sp>
        <p:nvSpPr>
          <p:cNvPr id="53" name="Shape 51"/>
          <p:cNvSpPr/>
          <p:nvPr/>
        </p:nvSpPr>
        <p:spPr>
          <a:xfrm>
            <a:off x="3520440" y="5047488"/>
            <a:ext cx="2331720" cy="265176"/>
          </a:xfrm>
          <a:prstGeom prst="rect">
            <a:avLst/>
          </a:prstGeom>
          <a:solidFill>
            <a:srgbClr val="F4F5F7"/>
          </a:solidFill>
          <a:ln w="12700">
            <a:solidFill>
              <a:srgbClr val="F4F5F7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3593592" y="5084064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Visits booked</a:t>
            </a:r>
            <a:endParaRPr lang="en-US" sz="740" dirty="0"/>
          </a:p>
        </p:txBody>
      </p:sp>
      <p:sp>
        <p:nvSpPr>
          <p:cNvPr id="55" name="Text 53"/>
          <p:cNvSpPr/>
          <p:nvPr/>
        </p:nvSpPr>
        <p:spPr>
          <a:xfrm>
            <a:off x="4946904" y="5084064"/>
            <a:ext cx="832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50</a:t>
            </a:r>
            <a:endParaRPr lang="en-US" sz="800" dirty="0"/>
          </a:p>
        </p:txBody>
      </p:sp>
      <p:sp>
        <p:nvSpPr>
          <p:cNvPr id="56" name="Text 54"/>
          <p:cNvSpPr/>
          <p:nvPr/>
        </p:nvSpPr>
        <p:spPr>
          <a:xfrm>
            <a:off x="3593592" y="5367528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Jobs won</a:t>
            </a:r>
            <a:endParaRPr lang="en-US" sz="740" dirty="0"/>
          </a:p>
        </p:txBody>
      </p:sp>
      <p:sp>
        <p:nvSpPr>
          <p:cNvPr id="57" name="Text 55"/>
          <p:cNvSpPr/>
          <p:nvPr/>
        </p:nvSpPr>
        <p:spPr>
          <a:xfrm>
            <a:off x="4946904" y="5367528"/>
            <a:ext cx="832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10.0</a:t>
            </a:r>
            <a:endParaRPr lang="en-US" sz="800" dirty="0"/>
          </a:p>
        </p:txBody>
      </p:sp>
      <p:sp>
        <p:nvSpPr>
          <p:cNvPr id="58" name="Shape 56"/>
          <p:cNvSpPr/>
          <p:nvPr/>
        </p:nvSpPr>
        <p:spPr>
          <a:xfrm>
            <a:off x="3520440" y="5614416"/>
            <a:ext cx="2331720" cy="265176"/>
          </a:xfrm>
          <a:prstGeom prst="rect">
            <a:avLst/>
          </a:prstGeom>
          <a:solidFill>
            <a:srgbClr val="F4F5F7"/>
          </a:solidFill>
          <a:ln w="12700">
            <a:solidFill>
              <a:srgbClr val="F4F5F7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3593592" y="5650992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Cost to win one job</a:t>
            </a:r>
            <a:endParaRPr lang="en-US" sz="740" dirty="0"/>
          </a:p>
        </p:txBody>
      </p:sp>
      <p:sp>
        <p:nvSpPr>
          <p:cNvPr id="60" name="Text 58"/>
          <p:cNvSpPr/>
          <p:nvPr/>
        </p:nvSpPr>
        <p:spPr>
          <a:xfrm>
            <a:off x="4946904" y="5650992"/>
            <a:ext cx="832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$450</a:t>
            </a:r>
            <a:endParaRPr lang="en-US" sz="800" dirty="0"/>
          </a:p>
        </p:txBody>
      </p:sp>
      <p:sp>
        <p:nvSpPr>
          <p:cNvPr id="61" name="Shape 59"/>
          <p:cNvSpPr/>
          <p:nvPr/>
        </p:nvSpPr>
        <p:spPr>
          <a:xfrm>
            <a:off x="6217920" y="1956816"/>
            <a:ext cx="2587752" cy="4151376"/>
          </a:xfrm>
          <a:prstGeom prst="roundRect">
            <a:avLst>
              <a:gd name="adj" fmla="val 3887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62" name="Shape 60"/>
          <p:cNvSpPr/>
          <p:nvPr/>
        </p:nvSpPr>
        <p:spPr>
          <a:xfrm>
            <a:off x="6217920" y="1956816"/>
            <a:ext cx="2587752" cy="566928"/>
          </a:xfrm>
          <a:prstGeom prst="rect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6345936" y="2148840"/>
            <a:ext cx="2331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40" b="1" spc="7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WATERPROOFING / CRAWL</a:t>
            </a:r>
            <a:endParaRPr lang="en-US" sz="740" dirty="0"/>
          </a:p>
        </p:txBody>
      </p:sp>
      <p:sp>
        <p:nvSpPr>
          <p:cNvPr id="64" name="Text 62"/>
          <p:cNvSpPr/>
          <p:nvPr/>
        </p:nvSpPr>
        <p:spPr>
          <a:xfrm>
            <a:off x="6400800" y="2651760"/>
            <a:ext cx="22219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$4,500</a:t>
            </a:r>
            <a:endParaRPr lang="en-US" sz="2300" dirty="0"/>
          </a:p>
        </p:txBody>
      </p:sp>
      <p:sp>
        <p:nvSpPr>
          <p:cNvPr id="65" name="Text 63"/>
          <p:cNvSpPr/>
          <p:nvPr/>
        </p:nvSpPr>
        <p:spPr>
          <a:xfrm>
            <a:off x="6400800" y="3090672"/>
            <a:ext cx="22585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15" kern="0" dirty="0">
                <a:solidFill>
                  <a:srgbClr val="1C8A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 PAYS US, PER MONTH</a:t>
            </a:r>
            <a:endParaRPr lang="en-US" sz="680" dirty="0"/>
          </a:p>
        </p:txBody>
      </p:sp>
      <p:sp>
        <p:nvSpPr>
          <p:cNvPr id="66" name="Shape 64"/>
          <p:cNvSpPr/>
          <p:nvPr/>
        </p:nvSpPr>
        <p:spPr>
          <a:xfrm>
            <a:off x="6345936" y="3346704"/>
            <a:ext cx="2331720" cy="265176"/>
          </a:xfrm>
          <a:prstGeom prst="rect">
            <a:avLst/>
          </a:prstGeom>
          <a:solidFill>
            <a:srgbClr val="F4F5F7"/>
          </a:solidFill>
          <a:ln w="12700">
            <a:solidFill>
              <a:srgbClr val="F4F5F7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6419088" y="3383280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Typical job size</a:t>
            </a:r>
            <a:endParaRPr lang="en-US" sz="740" dirty="0"/>
          </a:p>
        </p:txBody>
      </p:sp>
      <p:sp>
        <p:nvSpPr>
          <p:cNvPr id="68" name="Text 66"/>
          <p:cNvSpPr/>
          <p:nvPr/>
        </p:nvSpPr>
        <p:spPr>
          <a:xfrm>
            <a:off x="7772400" y="3383280"/>
            <a:ext cx="832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$5,000</a:t>
            </a:r>
            <a:endParaRPr lang="en-US" sz="800" dirty="0"/>
          </a:p>
        </p:txBody>
      </p:sp>
      <p:sp>
        <p:nvSpPr>
          <p:cNvPr id="69" name="Text 67"/>
          <p:cNvSpPr/>
          <p:nvPr/>
        </p:nvSpPr>
        <p:spPr>
          <a:xfrm>
            <a:off x="6419088" y="3666744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Price per booked visit</a:t>
            </a:r>
            <a:endParaRPr lang="en-US" sz="740" dirty="0"/>
          </a:p>
        </p:txBody>
      </p:sp>
      <p:sp>
        <p:nvSpPr>
          <p:cNvPr id="70" name="Text 68"/>
          <p:cNvSpPr/>
          <p:nvPr/>
        </p:nvSpPr>
        <p:spPr>
          <a:xfrm>
            <a:off x="7772400" y="3666744"/>
            <a:ext cx="832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$90</a:t>
            </a:r>
            <a:endParaRPr lang="en-US" sz="800" dirty="0"/>
          </a:p>
        </p:txBody>
      </p:sp>
      <p:sp>
        <p:nvSpPr>
          <p:cNvPr id="71" name="Shape 69"/>
          <p:cNvSpPr/>
          <p:nvPr/>
        </p:nvSpPr>
        <p:spPr>
          <a:xfrm>
            <a:off x="6345936" y="3913632"/>
            <a:ext cx="2331720" cy="265176"/>
          </a:xfrm>
          <a:prstGeom prst="rect">
            <a:avLst/>
          </a:prstGeom>
          <a:solidFill>
            <a:srgbClr val="F4F5F7"/>
          </a:solidFill>
          <a:ln w="12700">
            <a:solidFill>
              <a:srgbClr val="F4F5F7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6419088" y="3950208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 that, spent on ads</a:t>
            </a:r>
            <a:endParaRPr lang="en-US" sz="740" dirty="0"/>
          </a:p>
        </p:txBody>
      </p:sp>
      <p:sp>
        <p:nvSpPr>
          <p:cNvPr id="73" name="Text 71"/>
          <p:cNvSpPr/>
          <p:nvPr/>
        </p:nvSpPr>
        <p:spPr>
          <a:xfrm>
            <a:off x="7772400" y="3950208"/>
            <a:ext cx="832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$1,667</a:t>
            </a:r>
            <a:endParaRPr lang="en-US" sz="800" dirty="0"/>
          </a:p>
        </p:txBody>
      </p:sp>
      <p:sp>
        <p:nvSpPr>
          <p:cNvPr id="74" name="Text 72"/>
          <p:cNvSpPr/>
          <p:nvPr/>
        </p:nvSpPr>
        <p:spPr>
          <a:xfrm>
            <a:off x="6419088" y="4233672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Replacement reserve, 15%</a:t>
            </a:r>
            <a:endParaRPr lang="en-US" sz="740" dirty="0"/>
          </a:p>
        </p:txBody>
      </p:sp>
      <p:sp>
        <p:nvSpPr>
          <p:cNvPr id="75" name="Text 73"/>
          <p:cNvSpPr/>
          <p:nvPr/>
        </p:nvSpPr>
        <p:spPr>
          <a:xfrm>
            <a:off x="7772400" y="4233672"/>
            <a:ext cx="832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$250</a:t>
            </a:r>
            <a:endParaRPr lang="en-US" sz="800" dirty="0"/>
          </a:p>
        </p:txBody>
      </p:sp>
      <p:sp>
        <p:nvSpPr>
          <p:cNvPr id="76" name="Shape 74"/>
          <p:cNvSpPr/>
          <p:nvPr/>
        </p:nvSpPr>
        <p:spPr>
          <a:xfrm>
            <a:off x="6345936" y="4480560"/>
            <a:ext cx="2331720" cy="265176"/>
          </a:xfrm>
          <a:prstGeom prst="rect">
            <a:avLst/>
          </a:prstGeom>
          <a:solidFill>
            <a:srgbClr val="F4F5F7"/>
          </a:solidFill>
          <a:ln w="12700">
            <a:solidFill>
              <a:srgbClr val="F4F5F7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6419088" y="4517136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Left with us</a:t>
            </a:r>
            <a:endParaRPr lang="en-US" sz="740" dirty="0"/>
          </a:p>
        </p:txBody>
      </p:sp>
      <p:sp>
        <p:nvSpPr>
          <p:cNvPr id="78" name="Text 76"/>
          <p:cNvSpPr/>
          <p:nvPr/>
        </p:nvSpPr>
        <p:spPr>
          <a:xfrm>
            <a:off x="7772400" y="4517136"/>
            <a:ext cx="832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$2,583</a:t>
            </a:r>
            <a:endParaRPr lang="en-US" sz="800" dirty="0"/>
          </a:p>
        </p:txBody>
      </p:sp>
      <p:sp>
        <p:nvSpPr>
          <p:cNvPr id="79" name="Text 77"/>
          <p:cNvSpPr/>
          <p:nvPr/>
        </p:nvSpPr>
        <p:spPr>
          <a:xfrm>
            <a:off x="6419088" y="4800600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Phone leads</a:t>
            </a:r>
            <a:endParaRPr lang="en-US" sz="740" dirty="0"/>
          </a:p>
        </p:txBody>
      </p:sp>
      <p:sp>
        <p:nvSpPr>
          <p:cNvPr id="80" name="Text 78"/>
          <p:cNvSpPr/>
          <p:nvPr/>
        </p:nvSpPr>
        <p:spPr>
          <a:xfrm>
            <a:off x="7772400" y="4800600"/>
            <a:ext cx="832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56</a:t>
            </a:r>
            <a:endParaRPr lang="en-US" sz="800" dirty="0"/>
          </a:p>
        </p:txBody>
      </p:sp>
      <p:sp>
        <p:nvSpPr>
          <p:cNvPr id="81" name="Shape 79"/>
          <p:cNvSpPr/>
          <p:nvPr/>
        </p:nvSpPr>
        <p:spPr>
          <a:xfrm>
            <a:off x="6345936" y="5047488"/>
            <a:ext cx="2331720" cy="265176"/>
          </a:xfrm>
          <a:prstGeom prst="rect">
            <a:avLst/>
          </a:prstGeom>
          <a:solidFill>
            <a:srgbClr val="F4F5F7"/>
          </a:solidFill>
          <a:ln w="12700">
            <a:solidFill>
              <a:srgbClr val="F4F5F7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6419088" y="5084064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Visits booked</a:t>
            </a:r>
            <a:endParaRPr lang="en-US" sz="740" dirty="0"/>
          </a:p>
        </p:txBody>
      </p:sp>
      <p:sp>
        <p:nvSpPr>
          <p:cNvPr id="83" name="Text 81"/>
          <p:cNvSpPr/>
          <p:nvPr/>
        </p:nvSpPr>
        <p:spPr>
          <a:xfrm>
            <a:off x="7772400" y="5084064"/>
            <a:ext cx="832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50</a:t>
            </a:r>
            <a:endParaRPr lang="en-US" sz="800" dirty="0"/>
          </a:p>
        </p:txBody>
      </p:sp>
      <p:sp>
        <p:nvSpPr>
          <p:cNvPr id="84" name="Text 82"/>
          <p:cNvSpPr/>
          <p:nvPr/>
        </p:nvSpPr>
        <p:spPr>
          <a:xfrm>
            <a:off x="6419088" y="5367528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Jobs won</a:t>
            </a:r>
            <a:endParaRPr lang="en-US" sz="740" dirty="0"/>
          </a:p>
        </p:txBody>
      </p:sp>
      <p:sp>
        <p:nvSpPr>
          <p:cNvPr id="85" name="Text 83"/>
          <p:cNvSpPr/>
          <p:nvPr/>
        </p:nvSpPr>
        <p:spPr>
          <a:xfrm>
            <a:off x="7772400" y="5367528"/>
            <a:ext cx="832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10.0</a:t>
            </a:r>
            <a:endParaRPr lang="en-US" sz="800" dirty="0"/>
          </a:p>
        </p:txBody>
      </p:sp>
      <p:sp>
        <p:nvSpPr>
          <p:cNvPr id="86" name="Shape 84"/>
          <p:cNvSpPr/>
          <p:nvPr/>
        </p:nvSpPr>
        <p:spPr>
          <a:xfrm>
            <a:off x="6345936" y="5614416"/>
            <a:ext cx="2331720" cy="265176"/>
          </a:xfrm>
          <a:prstGeom prst="rect">
            <a:avLst/>
          </a:prstGeom>
          <a:solidFill>
            <a:srgbClr val="F4F5F7"/>
          </a:solidFill>
          <a:ln w="12700">
            <a:solidFill>
              <a:srgbClr val="F4F5F7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6419088" y="5650992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Cost to win one job</a:t>
            </a:r>
            <a:endParaRPr lang="en-US" sz="740" dirty="0"/>
          </a:p>
        </p:txBody>
      </p:sp>
      <p:sp>
        <p:nvSpPr>
          <p:cNvPr id="88" name="Text 86"/>
          <p:cNvSpPr/>
          <p:nvPr/>
        </p:nvSpPr>
        <p:spPr>
          <a:xfrm>
            <a:off x="7772400" y="5650992"/>
            <a:ext cx="832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$450</a:t>
            </a:r>
            <a:endParaRPr lang="en-US" sz="800" dirty="0"/>
          </a:p>
        </p:txBody>
      </p:sp>
      <p:sp>
        <p:nvSpPr>
          <p:cNvPr id="89" name="Shape 87"/>
          <p:cNvSpPr/>
          <p:nvPr/>
        </p:nvSpPr>
        <p:spPr>
          <a:xfrm>
            <a:off x="9043416" y="1956816"/>
            <a:ext cx="2587752" cy="4151376"/>
          </a:xfrm>
          <a:prstGeom prst="roundRect">
            <a:avLst>
              <a:gd name="adj" fmla="val 3887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90" name="Shape 88"/>
          <p:cNvSpPr/>
          <p:nvPr/>
        </p:nvSpPr>
        <p:spPr>
          <a:xfrm>
            <a:off x="9043416" y="1956816"/>
            <a:ext cx="2587752" cy="566928"/>
          </a:xfrm>
          <a:prstGeom prst="rect">
            <a:avLst/>
          </a:prstGeom>
          <a:solidFill>
            <a:srgbClr val="0F3FD8"/>
          </a:solidFill>
          <a:ln w="12700">
            <a:solidFill>
              <a:srgbClr val="0F3FD8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9171432" y="2148840"/>
            <a:ext cx="2331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40" b="1" spc="7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FOUNDATION REPAIR</a:t>
            </a:r>
            <a:endParaRPr lang="en-US" sz="740" dirty="0"/>
          </a:p>
        </p:txBody>
      </p:sp>
      <p:sp>
        <p:nvSpPr>
          <p:cNvPr id="92" name="Text 90"/>
          <p:cNvSpPr/>
          <p:nvPr/>
        </p:nvSpPr>
        <p:spPr>
          <a:xfrm>
            <a:off x="9226296" y="2651760"/>
            <a:ext cx="22219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$4,500</a:t>
            </a:r>
            <a:endParaRPr lang="en-US" sz="2300" dirty="0"/>
          </a:p>
        </p:txBody>
      </p:sp>
      <p:sp>
        <p:nvSpPr>
          <p:cNvPr id="93" name="Text 91"/>
          <p:cNvSpPr/>
          <p:nvPr/>
        </p:nvSpPr>
        <p:spPr>
          <a:xfrm>
            <a:off x="9226296" y="3090672"/>
            <a:ext cx="22585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15" kern="0" dirty="0">
                <a:solidFill>
                  <a:srgbClr val="0F3FD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 PAYS US, PER MONTH</a:t>
            </a:r>
            <a:endParaRPr lang="en-US" sz="680" dirty="0"/>
          </a:p>
        </p:txBody>
      </p:sp>
      <p:sp>
        <p:nvSpPr>
          <p:cNvPr id="94" name="Shape 92"/>
          <p:cNvSpPr/>
          <p:nvPr/>
        </p:nvSpPr>
        <p:spPr>
          <a:xfrm>
            <a:off x="9171432" y="3346704"/>
            <a:ext cx="2331720" cy="265176"/>
          </a:xfrm>
          <a:prstGeom prst="rect">
            <a:avLst/>
          </a:prstGeom>
          <a:solidFill>
            <a:srgbClr val="F4F5F7"/>
          </a:solidFill>
          <a:ln w="12700">
            <a:solidFill>
              <a:srgbClr val="F4F5F7"/>
            </a:solidFill>
            <a:prstDash val="solid"/>
          </a:ln>
        </p:spPr>
      </p:sp>
      <p:sp>
        <p:nvSpPr>
          <p:cNvPr id="95" name="Text 93"/>
          <p:cNvSpPr/>
          <p:nvPr/>
        </p:nvSpPr>
        <p:spPr>
          <a:xfrm>
            <a:off x="9244584" y="3383280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Typical job size</a:t>
            </a:r>
            <a:endParaRPr lang="en-US" sz="740" dirty="0"/>
          </a:p>
        </p:txBody>
      </p:sp>
      <p:sp>
        <p:nvSpPr>
          <p:cNvPr id="96" name="Text 94"/>
          <p:cNvSpPr/>
          <p:nvPr/>
        </p:nvSpPr>
        <p:spPr>
          <a:xfrm>
            <a:off x="10597896" y="3383280"/>
            <a:ext cx="832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$7,500</a:t>
            </a:r>
            <a:endParaRPr lang="en-US" sz="800" dirty="0"/>
          </a:p>
        </p:txBody>
      </p:sp>
      <p:sp>
        <p:nvSpPr>
          <p:cNvPr id="97" name="Text 95"/>
          <p:cNvSpPr/>
          <p:nvPr/>
        </p:nvSpPr>
        <p:spPr>
          <a:xfrm>
            <a:off x="9244584" y="3666744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Price per booked visit</a:t>
            </a:r>
            <a:endParaRPr lang="en-US" sz="740" dirty="0"/>
          </a:p>
        </p:txBody>
      </p:sp>
      <p:sp>
        <p:nvSpPr>
          <p:cNvPr id="98" name="Text 96"/>
          <p:cNvSpPr/>
          <p:nvPr/>
        </p:nvSpPr>
        <p:spPr>
          <a:xfrm>
            <a:off x="10597896" y="3666744"/>
            <a:ext cx="832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$135</a:t>
            </a:r>
            <a:endParaRPr lang="en-US" sz="800" dirty="0"/>
          </a:p>
        </p:txBody>
      </p:sp>
      <p:sp>
        <p:nvSpPr>
          <p:cNvPr id="99" name="Shape 97"/>
          <p:cNvSpPr/>
          <p:nvPr/>
        </p:nvSpPr>
        <p:spPr>
          <a:xfrm>
            <a:off x="9171432" y="3913632"/>
            <a:ext cx="2331720" cy="265176"/>
          </a:xfrm>
          <a:prstGeom prst="rect">
            <a:avLst/>
          </a:prstGeom>
          <a:solidFill>
            <a:srgbClr val="F4F5F7"/>
          </a:solidFill>
          <a:ln w="12700">
            <a:solidFill>
              <a:srgbClr val="F4F5F7"/>
            </a:solidFill>
            <a:prstDash val="solid"/>
          </a:ln>
        </p:spPr>
      </p:sp>
      <p:sp>
        <p:nvSpPr>
          <p:cNvPr id="100" name="Text 98"/>
          <p:cNvSpPr/>
          <p:nvPr/>
        </p:nvSpPr>
        <p:spPr>
          <a:xfrm>
            <a:off x="9244584" y="3950208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 that, spent on ads</a:t>
            </a:r>
            <a:endParaRPr lang="en-US" sz="740" dirty="0"/>
          </a:p>
        </p:txBody>
      </p:sp>
      <p:sp>
        <p:nvSpPr>
          <p:cNvPr id="101" name="Text 99"/>
          <p:cNvSpPr/>
          <p:nvPr/>
        </p:nvSpPr>
        <p:spPr>
          <a:xfrm>
            <a:off x="10597896" y="3950208"/>
            <a:ext cx="832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$1,852</a:t>
            </a:r>
            <a:endParaRPr lang="en-US" sz="800" dirty="0"/>
          </a:p>
        </p:txBody>
      </p:sp>
      <p:sp>
        <p:nvSpPr>
          <p:cNvPr id="102" name="Text 100"/>
          <p:cNvSpPr/>
          <p:nvPr/>
        </p:nvSpPr>
        <p:spPr>
          <a:xfrm>
            <a:off x="9244584" y="4233672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Replacement reserve, 15%</a:t>
            </a:r>
            <a:endParaRPr lang="en-US" sz="740" dirty="0"/>
          </a:p>
        </p:txBody>
      </p:sp>
      <p:sp>
        <p:nvSpPr>
          <p:cNvPr id="103" name="Text 101"/>
          <p:cNvSpPr/>
          <p:nvPr/>
        </p:nvSpPr>
        <p:spPr>
          <a:xfrm>
            <a:off x="10597896" y="4233672"/>
            <a:ext cx="832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$278</a:t>
            </a:r>
            <a:endParaRPr lang="en-US" sz="800" dirty="0"/>
          </a:p>
        </p:txBody>
      </p:sp>
      <p:sp>
        <p:nvSpPr>
          <p:cNvPr id="104" name="Shape 102"/>
          <p:cNvSpPr/>
          <p:nvPr/>
        </p:nvSpPr>
        <p:spPr>
          <a:xfrm>
            <a:off x="9171432" y="4480560"/>
            <a:ext cx="2331720" cy="265176"/>
          </a:xfrm>
          <a:prstGeom prst="rect">
            <a:avLst/>
          </a:prstGeom>
          <a:solidFill>
            <a:srgbClr val="F4F5F7"/>
          </a:solidFill>
          <a:ln w="12700">
            <a:solidFill>
              <a:srgbClr val="F4F5F7"/>
            </a:solidFill>
            <a:prstDash val="solid"/>
          </a:ln>
        </p:spPr>
      </p:sp>
      <p:sp>
        <p:nvSpPr>
          <p:cNvPr id="105" name="Text 103"/>
          <p:cNvSpPr/>
          <p:nvPr/>
        </p:nvSpPr>
        <p:spPr>
          <a:xfrm>
            <a:off x="9244584" y="4517136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Left with us</a:t>
            </a:r>
            <a:endParaRPr lang="en-US" sz="740" dirty="0"/>
          </a:p>
        </p:txBody>
      </p:sp>
      <p:sp>
        <p:nvSpPr>
          <p:cNvPr id="106" name="Text 104"/>
          <p:cNvSpPr/>
          <p:nvPr/>
        </p:nvSpPr>
        <p:spPr>
          <a:xfrm>
            <a:off x="10597896" y="4517136"/>
            <a:ext cx="832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$2,370</a:t>
            </a:r>
            <a:endParaRPr lang="en-US" sz="800" dirty="0"/>
          </a:p>
        </p:txBody>
      </p:sp>
      <p:sp>
        <p:nvSpPr>
          <p:cNvPr id="107" name="Text 105"/>
          <p:cNvSpPr/>
          <p:nvPr/>
        </p:nvSpPr>
        <p:spPr>
          <a:xfrm>
            <a:off x="9244584" y="4800600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Phone leads</a:t>
            </a:r>
            <a:endParaRPr lang="en-US" sz="740" dirty="0"/>
          </a:p>
        </p:txBody>
      </p:sp>
      <p:sp>
        <p:nvSpPr>
          <p:cNvPr id="108" name="Text 106"/>
          <p:cNvSpPr/>
          <p:nvPr/>
        </p:nvSpPr>
        <p:spPr>
          <a:xfrm>
            <a:off x="10597896" y="4800600"/>
            <a:ext cx="832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37</a:t>
            </a:r>
            <a:endParaRPr lang="en-US" sz="800" dirty="0"/>
          </a:p>
        </p:txBody>
      </p:sp>
      <p:sp>
        <p:nvSpPr>
          <p:cNvPr id="109" name="Shape 107"/>
          <p:cNvSpPr/>
          <p:nvPr/>
        </p:nvSpPr>
        <p:spPr>
          <a:xfrm>
            <a:off x="9171432" y="5047488"/>
            <a:ext cx="2331720" cy="265176"/>
          </a:xfrm>
          <a:prstGeom prst="rect">
            <a:avLst/>
          </a:prstGeom>
          <a:solidFill>
            <a:srgbClr val="F4F5F7"/>
          </a:solidFill>
          <a:ln w="12700">
            <a:solidFill>
              <a:srgbClr val="F4F5F7"/>
            </a:solidFill>
            <a:prstDash val="solid"/>
          </a:ln>
        </p:spPr>
      </p:sp>
      <p:sp>
        <p:nvSpPr>
          <p:cNvPr id="110" name="Text 108"/>
          <p:cNvSpPr/>
          <p:nvPr/>
        </p:nvSpPr>
        <p:spPr>
          <a:xfrm>
            <a:off x="9244584" y="5084064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Visits booked</a:t>
            </a:r>
            <a:endParaRPr lang="en-US" sz="740" dirty="0"/>
          </a:p>
        </p:txBody>
      </p:sp>
      <p:sp>
        <p:nvSpPr>
          <p:cNvPr id="111" name="Text 109"/>
          <p:cNvSpPr/>
          <p:nvPr/>
        </p:nvSpPr>
        <p:spPr>
          <a:xfrm>
            <a:off x="10597896" y="5084064"/>
            <a:ext cx="832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33</a:t>
            </a:r>
            <a:endParaRPr lang="en-US" sz="800" dirty="0"/>
          </a:p>
        </p:txBody>
      </p:sp>
      <p:sp>
        <p:nvSpPr>
          <p:cNvPr id="112" name="Text 110"/>
          <p:cNvSpPr/>
          <p:nvPr/>
        </p:nvSpPr>
        <p:spPr>
          <a:xfrm>
            <a:off x="9244584" y="5367528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Jobs won</a:t>
            </a:r>
            <a:endParaRPr lang="en-US" sz="740" dirty="0"/>
          </a:p>
        </p:txBody>
      </p:sp>
      <p:sp>
        <p:nvSpPr>
          <p:cNvPr id="113" name="Text 111"/>
          <p:cNvSpPr/>
          <p:nvPr/>
        </p:nvSpPr>
        <p:spPr>
          <a:xfrm>
            <a:off x="10597896" y="5367528"/>
            <a:ext cx="832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6.7</a:t>
            </a:r>
            <a:endParaRPr lang="en-US" sz="800" dirty="0"/>
          </a:p>
        </p:txBody>
      </p:sp>
      <p:sp>
        <p:nvSpPr>
          <p:cNvPr id="114" name="Shape 112"/>
          <p:cNvSpPr/>
          <p:nvPr/>
        </p:nvSpPr>
        <p:spPr>
          <a:xfrm>
            <a:off x="9171432" y="5614416"/>
            <a:ext cx="2331720" cy="265176"/>
          </a:xfrm>
          <a:prstGeom prst="rect">
            <a:avLst/>
          </a:prstGeom>
          <a:solidFill>
            <a:srgbClr val="F4F5F7"/>
          </a:solidFill>
          <a:ln w="12700">
            <a:solidFill>
              <a:srgbClr val="F4F5F7"/>
            </a:solidFill>
            <a:prstDash val="solid"/>
          </a:ln>
        </p:spPr>
      </p:sp>
      <p:sp>
        <p:nvSpPr>
          <p:cNvPr id="115" name="Text 113"/>
          <p:cNvSpPr/>
          <p:nvPr/>
        </p:nvSpPr>
        <p:spPr>
          <a:xfrm>
            <a:off x="9244584" y="5650992"/>
            <a:ext cx="1371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Cost to win one job</a:t>
            </a:r>
            <a:endParaRPr lang="en-US" sz="740" dirty="0"/>
          </a:p>
        </p:txBody>
      </p:sp>
      <p:sp>
        <p:nvSpPr>
          <p:cNvPr id="116" name="Text 114"/>
          <p:cNvSpPr/>
          <p:nvPr/>
        </p:nvSpPr>
        <p:spPr>
          <a:xfrm>
            <a:off x="10597896" y="5650992"/>
            <a:ext cx="83210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$675</a:t>
            </a:r>
            <a:endParaRPr lang="en-US" sz="800" dirty="0"/>
          </a:p>
        </p:txBody>
      </p:sp>
      <p:sp>
        <p:nvSpPr>
          <p:cNvPr id="117" name="Text 115"/>
          <p:cNvSpPr/>
          <p:nvPr/>
        </p:nvSpPr>
        <p:spPr>
          <a:xfrm>
            <a:off x="566928" y="6217920"/>
            <a:ext cx="110550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Based on $50,000 of finished work per contractor per month · 9 out of 10 leads book a visit · 1 in 5 visits becomes a job. The 15% reserve covers replacing visits that do not qualify. “Left with us” is before our own staff and software.</a:t>
            </a:r>
            <a:endParaRPr lang="en-US" sz="780" dirty="0"/>
          </a:p>
        </p:txBody>
      </p:sp>
      <p:sp>
        <p:nvSpPr>
          <p:cNvPr id="118" name="Text 116"/>
          <p:cNvSpPr/>
          <p:nvPr/>
        </p:nvSpPr>
        <p:spPr>
          <a:xfrm>
            <a:off x="566928" y="6528816"/>
            <a:ext cx="5486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spc="140" kern="0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CONFIDENTIAL · STPIERRE.AI · AUGUST 2026</a:t>
            </a:r>
            <a:endParaRPr lang="en-US" sz="660" dirty="0"/>
          </a:p>
        </p:txBody>
      </p:sp>
      <p:sp>
        <p:nvSpPr>
          <p:cNvPr id="119" name="Text 117"/>
          <p:cNvSpPr/>
          <p:nvPr/>
        </p:nvSpPr>
        <p:spPr>
          <a:xfrm>
            <a:off x="11146536" y="6519672"/>
            <a:ext cx="47548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12</a:t>
            </a:r>
            <a:endParaRPr lang="en-US" sz="7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EAEC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20624"/>
            <a:ext cx="7315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60" b="1" spc="180" kern="0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TARGET</a:t>
            </a:r>
            <a:endParaRPr lang="en-US" sz="76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105509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 keep $1M a month, we need about 404 contractors.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0424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Because ads are baked into the price, what clients pay us is bigger than what we keep. Here is the gap.</a:t>
            </a:r>
            <a:endParaRPr lang="en-US" sz="1140" dirty="0"/>
          </a:p>
        </p:txBody>
      </p:sp>
      <p:sp>
        <p:nvSpPr>
          <p:cNvPr id="5" name="Shape 3"/>
          <p:cNvSpPr/>
          <p:nvPr/>
        </p:nvSpPr>
        <p:spPr>
          <a:xfrm>
            <a:off x="566928" y="1901952"/>
            <a:ext cx="3401568" cy="1261872"/>
          </a:xfrm>
          <a:prstGeom prst="roundRect">
            <a:avLst>
              <a:gd name="adj" fmla="val 7971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66928" y="1901952"/>
            <a:ext cx="3401568" cy="54864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86384" y="2139696"/>
            <a:ext cx="299923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$1.817M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786384" y="2633472"/>
            <a:ext cx="29992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b="1" spc="115" kern="0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CLIENTS PAY US</a:t>
            </a:r>
            <a:endParaRPr lang="en-US" sz="740" dirty="0"/>
          </a:p>
        </p:txBody>
      </p:sp>
      <p:sp>
        <p:nvSpPr>
          <p:cNvPr id="9" name="Text 7"/>
          <p:cNvSpPr/>
          <p:nvPr/>
        </p:nvSpPr>
        <p:spPr>
          <a:xfrm>
            <a:off x="786384" y="2852928"/>
            <a:ext cx="299923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all-in price, collected</a:t>
            </a:r>
            <a:endParaRPr lang="en-US" sz="820" dirty="0"/>
          </a:p>
        </p:txBody>
      </p:sp>
      <p:sp>
        <p:nvSpPr>
          <p:cNvPr id="10" name="Shape 8"/>
          <p:cNvSpPr/>
          <p:nvPr/>
        </p:nvSpPr>
        <p:spPr>
          <a:xfrm>
            <a:off x="4389120" y="1901952"/>
            <a:ext cx="3401568" cy="1261872"/>
          </a:xfrm>
          <a:prstGeom prst="roundRect">
            <a:avLst>
              <a:gd name="adj" fmla="val 7971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389120" y="1901952"/>
            <a:ext cx="3401568" cy="54864"/>
          </a:xfrm>
          <a:prstGeom prst="rect">
            <a:avLst/>
          </a:prstGeom>
          <a:solidFill>
            <a:srgbClr val="B26B00"/>
          </a:solidFill>
          <a:ln w="12700">
            <a:solidFill>
              <a:srgbClr val="B26B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608576" y="2139696"/>
            <a:ext cx="299923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$817K</a:t>
            </a:r>
            <a:endParaRPr lang="en-US" sz="2700" dirty="0"/>
          </a:p>
        </p:txBody>
      </p:sp>
      <p:sp>
        <p:nvSpPr>
          <p:cNvPr id="13" name="Text 11"/>
          <p:cNvSpPr/>
          <p:nvPr/>
        </p:nvSpPr>
        <p:spPr>
          <a:xfrm>
            <a:off x="4608576" y="2633472"/>
            <a:ext cx="299923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b="1" spc="115" kern="0" dirty="0">
                <a:solidFill>
                  <a:srgbClr val="B26B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ADS PLUS THE 15% RESERVE</a:t>
            </a:r>
            <a:endParaRPr lang="en-US" sz="740" dirty="0"/>
          </a:p>
        </p:txBody>
      </p:sp>
      <p:sp>
        <p:nvSpPr>
          <p:cNvPr id="14" name="Text 12"/>
          <p:cNvSpPr/>
          <p:nvPr/>
        </p:nvSpPr>
        <p:spPr>
          <a:xfrm>
            <a:off x="4608576" y="2852928"/>
            <a:ext cx="299923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Paid straight back out</a:t>
            </a:r>
            <a:endParaRPr lang="en-US" sz="820" dirty="0"/>
          </a:p>
        </p:txBody>
      </p:sp>
      <p:sp>
        <p:nvSpPr>
          <p:cNvPr id="15" name="Shape 13"/>
          <p:cNvSpPr/>
          <p:nvPr/>
        </p:nvSpPr>
        <p:spPr>
          <a:xfrm>
            <a:off x="8211312" y="1901952"/>
            <a:ext cx="3410712" cy="1261872"/>
          </a:xfrm>
          <a:prstGeom prst="roundRect">
            <a:avLst>
              <a:gd name="adj" fmla="val 7971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211312" y="1901952"/>
            <a:ext cx="3410712" cy="54864"/>
          </a:xfrm>
          <a:prstGeom prst="rect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430768" y="2139696"/>
            <a:ext cx="300837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$1.000M</a:t>
            </a:r>
            <a:endParaRPr lang="en-US" sz="2700" dirty="0"/>
          </a:p>
        </p:txBody>
      </p:sp>
      <p:sp>
        <p:nvSpPr>
          <p:cNvPr id="18" name="Text 16"/>
          <p:cNvSpPr/>
          <p:nvPr/>
        </p:nvSpPr>
        <p:spPr>
          <a:xfrm>
            <a:off x="8430768" y="2633472"/>
            <a:ext cx="300837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b="1" spc="115" kern="0" dirty="0">
                <a:solidFill>
                  <a:srgbClr val="1C8A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WE KEEP</a:t>
            </a:r>
            <a:endParaRPr lang="en-US" sz="740" dirty="0"/>
          </a:p>
        </p:txBody>
      </p:sp>
      <p:sp>
        <p:nvSpPr>
          <p:cNvPr id="19" name="Text 17"/>
          <p:cNvSpPr/>
          <p:nvPr/>
        </p:nvSpPr>
        <p:spPr>
          <a:xfrm>
            <a:off x="8430768" y="2852928"/>
            <a:ext cx="300837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Before our own staff and costs</a:t>
            </a:r>
            <a:endParaRPr lang="en-US" sz="820" dirty="0"/>
          </a:p>
        </p:txBody>
      </p:sp>
      <p:sp>
        <p:nvSpPr>
          <p:cNvPr id="20" name="Text 18"/>
          <p:cNvSpPr/>
          <p:nvPr/>
        </p:nvSpPr>
        <p:spPr>
          <a:xfrm>
            <a:off x="3986784" y="230428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−</a:t>
            </a:r>
            <a:endParaRPr lang="en-US" sz="2600" dirty="0"/>
          </a:p>
        </p:txBody>
      </p:sp>
      <p:sp>
        <p:nvSpPr>
          <p:cNvPr id="21" name="Text 19"/>
          <p:cNvSpPr/>
          <p:nvPr/>
        </p:nvSpPr>
        <p:spPr>
          <a:xfrm>
            <a:off x="7790688" y="230428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=</a:t>
            </a:r>
            <a:endParaRPr lang="en-US" sz="2600" dirty="0"/>
          </a:p>
        </p:txBody>
      </p:sp>
      <p:sp>
        <p:nvSpPr>
          <p:cNvPr id="22" name="Shape 20"/>
          <p:cNvSpPr/>
          <p:nvPr/>
        </p:nvSpPr>
        <p:spPr>
          <a:xfrm>
            <a:off x="566928" y="3383280"/>
            <a:ext cx="1664208" cy="987552"/>
          </a:xfrm>
          <a:prstGeom prst="roundRect">
            <a:avLst>
              <a:gd name="adj" fmla="val 9259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13232" y="3547872"/>
            <a:ext cx="1389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~404</a:t>
            </a:r>
            <a:endParaRPr lang="en-US" sz="1900" dirty="0"/>
          </a:p>
        </p:txBody>
      </p:sp>
      <p:sp>
        <p:nvSpPr>
          <p:cNvPr id="24" name="Text 22"/>
          <p:cNvSpPr/>
          <p:nvPr/>
        </p:nvSpPr>
        <p:spPr>
          <a:xfrm>
            <a:off x="713232" y="3968496"/>
            <a:ext cx="14081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b="1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contractors</a:t>
            </a:r>
            <a:endParaRPr lang="en-US" sz="820" dirty="0"/>
          </a:p>
        </p:txBody>
      </p:sp>
      <p:sp>
        <p:nvSpPr>
          <p:cNvPr id="25" name="Shape 23"/>
          <p:cNvSpPr/>
          <p:nvPr/>
        </p:nvSpPr>
        <p:spPr>
          <a:xfrm>
            <a:off x="2414016" y="3383280"/>
            <a:ext cx="1664208" cy="987552"/>
          </a:xfrm>
          <a:prstGeom prst="roundRect">
            <a:avLst>
              <a:gd name="adj" fmla="val 9259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560320" y="3547872"/>
            <a:ext cx="1389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1C8A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$20.2M</a:t>
            </a:r>
            <a:endParaRPr lang="en-US" sz="1900" dirty="0"/>
          </a:p>
        </p:txBody>
      </p:sp>
      <p:sp>
        <p:nvSpPr>
          <p:cNvPr id="27" name="Text 25"/>
          <p:cNvSpPr/>
          <p:nvPr/>
        </p:nvSpPr>
        <p:spPr>
          <a:xfrm>
            <a:off x="2560320" y="3968496"/>
            <a:ext cx="14081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b="1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 work created</a:t>
            </a:r>
            <a:endParaRPr lang="en-US" sz="820" dirty="0"/>
          </a:p>
        </p:txBody>
      </p:sp>
      <p:sp>
        <p:nvSpPr>
          <p:cNvPr id="28" name="Shape 26"/>
          <p:cNvSpPr/>
          <p:nvPr/>
        </p:nvSpPr>
        <p:spPr>
          <a:xfrm>
            <a:off x="4261104" y="3383280"/>
            <a:ext cx="1664208" cy="987552"/>
          </a:xfrm>
          <a:prstGeom prst="roundRect">
            <a:avLst>
              <a:gd name="adj" fmla="val 9259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407408" y="3547872"/>
            <a:ext cx="1389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B26B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33,645</a:t>
            </a:r>
            <a:endParaRPr lang="en-US" sz="1900" dirty="0"/>
          </a:p>
        </p:txBody>
      </p:sp>
      <p:sp>
        <p:nvSpPr>
          <p:cNvPr id="30" name="Text 28"/>
          <p:cNvSpPr/>
          <p:nvPr/>
        </p:nvSpPr>
        <p:spPr>
          <a:xfrm>
            <a:off x="4407408" y="3968496"/>
            <a:ext cx="14081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b="1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phone leads</a:t>
            </a:r>
            <a:endParaRPr lang="en-US" sz="820" dirty="0"/>
          </a:p>
        </p:txBody>
      </p:sp>
      <p:sp>
        <p:nvSpPr>
          <p:cNvPr id="31" name="Shape 29"/>
          <p:cNvSpPr/>
          <p:nvPr/>
        </p:nvSpPr>
        <p:spPr>
          <a:xfrm>
            <a:off x="6108192" y="3383280"/>
            <a:ext cx="1664208" cy="987552"/>
          </a:xfrm>
          <a:prstGeom prst="roundRect">
            <a:avLst>
              <a:gd name="adj" fmla="val 9259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254496" y="3547872"/>
            <a:ext cx="1389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2B303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30,281</a:t>
            </a:r>
            <a:endParaRPr lang="en-US" sz="1900" dirty="0"/>
          </a:p>
        </p:txBody>
      </p:sp>
      <p:sp>
        <p:nvSpPr>
          <p:cNvPr id="33" name="Text 31"/>
          <p:cNvSpPr/>
          <p:nvPr/>
        </p:nvSpPr>
        <p:spPr>
          <a:xfrm>
            <a:off x="6254496" y="3968496"/>
            <a:ext cx="14081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b="1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visits booked</a:t>
            </a:r>
            <a:endParaRPr lang="en-US" sz="820" dirty="0"/>
          </a:p>
        </p:txBody>
      </p:sp>
      <p:sp>
        <p:nvSpPr>
          <p:cNvPr id="34" name="Shape 32"/>
          <p:cNvSpPr/>
          <p:nvPr/>
        </p:nvSpPr>
        <p:spPr>
          <a:xfrm>
            <a:off x="7955280" y="3383280"/>
            <a:ext cx="1664208" cy="987552"/>
          </a:xfrm>
          <a:prstGeom prst="roundRect">
            <a:avLst>
              <a:gd name="adj" fmla="val 9259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8101584" y="3547872"/>
            <a:ext cx="1389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F3FD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6,056</a:t>
            </a:r>
            <a:endParaRPr lang="en-US" sz="1900" dirty="0"/>
          </a:p>
        </p:txBody>
      </p:sp>
      <p:sp>
        <p:nvSpPr>
          <p:cNvPr id="36" name="Text 34"/>
          <p:cNvSpPr/>
          <p:nvPr/>
        </p:nvSpPr>
        <p:spPr>
          <a:xfrm>
            <a:off x="8101584" y="3968496"/>
            <a:ext cx="14081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b="1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jobs won</a:t>
            </a:r>
            <a:endParaRPr lang="en-US" sz="820" dirty="0"/>
          </a:p>
        </p:txBody>
      </p:sp>
      <p:sp>
        <p:nvSpPr>
          <p:cNvPr id="37" name="Shape 35"/>
          <p:cNvSpPr/>
          <p:nvPr/>
        </p:nvSpPr>
        <p:spPr>
          <a:xfrm>
            <a:off x="9802368" y="3383280"/>
            <a:ext cx="1664208" cy="987552"/>
          </a:xfrm>
          <a:prstGeom prst="roundRect">
            <a:avLst>
              <a:gd name="adj" fmla="val 9259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9948672" y="3547872"/>
            <a:ext cx="13898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2,723</a:t>
            </a:r>
            <a:endParaRPr lang="en-US" sz="1900" dirty="0"/>
          </a:p>
        </p:txBody>
      </p:sp>
      <p:sp>
        <p:nvSpPr>
          <p:cNvPr id="39" name="Text 37"/>
          <p:cNvSpPr/>
          <p:nvPr/>
        </p:nvSpPr>
        <p:spPr>
          <a:xfrm>
            <a:off x="9948672" y="3968496"/>
            <a:ext cx="140817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b="1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videos running</a:t>
            </a:r>
            <a:endParaRPr lang="en-US" sz="820" dirty="0"/>
          </a:p>
        </p:txBody>
      </p:sp>
      <p:sp>
        <p:nvSpPr>
          <p:cNvPr id="40" name="Shape 38"/>
          <p:cNvSpPr/>
          <p:nvPr/>
        </p:nvSpPr>
        <p:spPr>
          <a:xfrm>
            <a:off x="566928" y="4608576"/>
            <a:ext cx="11055096" cy="1170432"/>
          </a:xfrm>
          <a:prstGeom prst="roundRect">
            <a:avLst>
              <a:gd name="adj" fmla="val 8594"/>
            </a:avLst>
          </a:prstGeom>
          <a:solidFill>
            <a:srgbClr val="F8E4E7"/>
          </a:solidFill>
          <a:ln w="11430">
            <a:solidFill>
              <a:srgbClr val="EFC9D0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804672" y="4846320"/>
            <a:ext cx="2743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b="1" spc="115" kern="0" dirty="0">
                <a:solidFill>
                  <a:srgbClr val="8E0B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HONEST CATCH</a:t>
            </a:r>
            <a:endParaRPr lang="en-US" sz="740" dirty="0"/>
          </a:p>
        </p:txBody>
      </p:sp>
      <p:sp>
        <p:nvSpPr>
          <p:cNvPr id="42" name="Text 40"/>
          <p:cNvSpPr/>
          <p:nvPr/>
        </p:nvSpPr>
        <p:spPr>
          <a:xfrm>
            <a:off x="804672" y="5102352"/>
            <a:ext cx="48463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404 contractors is more than the 300 we said the market holds</a:t>
            </a:r>
            <a:endParaRPr lang="en-US" sz="1500" dirty="0"/>
          </a:p>
        </p:txBody>
      </p:sp>
      <p:sp>
        <p:nvSpPr>
          <p:cNvPr id="43" name="Text 41"/>
          <p:cNvSpPr/>
          <p:nvPr/>
        </p:nvSpPr>
        <p:spPr>
          <a:xfrm>
            <a:off x="5852160" y="4882896"/>
            <a:ext cx="1371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135%</a:t>
            </a:r>
            <a:endParaRPr lang="en-US" sz="2600" dirty="0"/>
          </a:p>
        </p:txBody>
      </p:sp>
      <p:sp>
        <p:nvSpPr>
          <p:cNvPr id="44" name="Text 42"/>
          <p:cNvSpPr/>
          <p:nvPr/>
        </p:nvSpPr>
        <p:spPr>
          <a:xfrm>
            <a:off x="5870448" y="5358384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 what we planned for</a:t>
            </a:r>
            <a:endParaRPr lang="en-US" sz="820" dirty="0"/>
          </a:p>
        </p:txBody>
      </p:sp>
      <p:sp>
        <p:nvSpPr>
          <p:cNvPr id="45" name="Text 43"/>
          <p:cNvSpPr/>
          <p:nvPr/>
        </p:nvSpPr>
        <p:spPr>
          <a:xfrm>
            <a:off x="7498080" y="4992624"/>
            <a:ext cx="374904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At 300 contractors we keep $743K a month at today’s price. Raising the price to the 10% ceiling gets us to $893K.</a:t>
            </a:r>
            <a:endParaRPr lang="en-US" sz="960" dirty="0"/>
          </a:p>
        </p:txBody>
      </p:sp>
      <p:sp>
        <p:nvSpPr>
          <p:cNvPr id="46" name="Text 44"/>
          <p:cNvSpPr/>
          <p:nvPr/>
        </p:nvSpPr>
        <p:spPr>
          <a:xfrm>
            <a:off x="566928" y="5980176"/>
            <a:ext cx="110550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planning scenario, not a forecast. Even split across the four trades · $50,000 of work per contractor per month · 9 of 10 leads book · 1 in 5 visits becomes a job · 15% replacement reserve held on every order.</a:t>
            </a:r>
            <a:endParaRPr lang="en-US" sz="780" dirty="0"/>
          </a:p>
        </p:txBody>
      </p:sp>
      <p:sp>
        <p:nvSpPr>
          <p:cNvPr id="47" name="Text 45"/>
          <p:cNvSpPr/>
          <p:nvPr/>
        </p:nvSpPr>
        <p:spPr>
          <a:xfrm>
            <a:off x="566928" y="6528816"/>
            <a:ext cx="5486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spc="140" kern="0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CONFIDENTIAL · STPIERRE.AI · AUGUST 2026</a:t>
            </a:r>
            <a:endParaRPr lang="en-US" sz="660" dirty="0"/>
          </a:p>
        </p:txBody>
      </p:sp>
      <p:sp>
        <p:nvSpPr>
          <p:cNvPr id="48" name="Text 46"/>
          <p:cNvSpPr/>
          <p:nvPr/>
        </p:nvSpPr>
        <p:spPr>
          <a:xfrm>
            <a:off x="11146536" y="6519672"/>
            <a:ext cx="47548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13</a:t>
            </a:r>
            <a:endParaRPr lang="en-US" sz="7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EAEC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20624"/>
            <a:ext cx="7315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60" b="1" spc="180" kern="0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WE CHARGE</a:t>
            </a:r>
            <a:endParaRPr lang="en-US" sz="76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105509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Paid per result now. Paid like software later.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0424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price stays tied to the outcome while we do the work, then shifts to a subscription as they take the controls.</a:t>
            </a:r>
            <a:endParaRPr lang="en-US" sz="1140" dirty="0"/>
          </a:p>
        </p:txBody>
      </p:sp>
      <p:sp>
        <p:nvSpPr>
          <p:cNvPr id="5" name="Shape 3"/>
          <p:cNvSpPr/>
          <p:nvPr/>
        </p:nvSpPr>
        <p:spPr>
          <a:xfrm>
            <a:off x="566928" y="1975104"/>
            <a:ext cx="3502152" cy="3913632"/>
          </a:xfrm>
          <a:prstGeom prst="roundRect">
            <a:avLst>
              <a:gd name="adj" fmla="val 2872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66928" y="1975104"/>
            <a:ext cx="3502152" cy="548640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86384" y="2148840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0" b="1" spc="14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TODAY</a:t>
            </a:r>
            <a:endParaRPr lang="en-US" sz="740" dirty="0"/>
          </a:p>
        </p:txBody>
      </p:sp>
      <p:sp>
        <p:nvSpPr>
          <p:cNvPr id="8" name="Text 6"/>
          <p:cNvSpPr/>
          <p:nvPr/>
        </p:nvSpPr>
        <p:spPr>
          <a:xfrm>
            <a:off x="786384" y="2743200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 run it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786384" y="3419856"/>
            <a:ext cx="304495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b="1" spc="115" kern="0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THE MONEY WORKS</a:t>
            </a:r>
            <a:endParaRPr lang="en-US" sz="720" dirty="0"/>
          </a:p>
        </p:txBody>
      </p:sp>
      <p:sp>
        <p:nvSpPr>
          <p:cNvPr id="10" name="Text 8"/>
          <p:cNvSpPr/>
          <p:nvPr/>
        </p:nvSpPr>
        <p:spPr>
          <a:xfrm>
            <a:off x="786384" y="3675888"/>
            <a:ext cx="3063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One price per booked visit, ads included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786384" y="4443984"/>
            <a:ext cx="304495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b="1" spc="115" kern="0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HE DOES</a:t>
            </a:r>
            <a:endParaRPr lang="en-US" sz="720" dirty="0"/>
          </a:p>
        </p:txBody>
      </p:sp>
      <p:sp>
        <p:nvSpPr>
          <p:cNvPr id="12" name="Text 10"/>
          <p:cNvSpPr/>
          <p:nvPr/>
        </p:nvSpPr>
        <p:spPr>
          <a:xfrm>
            <a:off x="786384" y="4700016"/>
            <a:ext cx="3063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6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 buys the result.</a:t>
            </a:r>
            <a:endParaRPr lang="en-US" sz="1060" dirty="0"/>
          </a:p>
        </p:txBody>
      </p:sp>
      <p:sp>
        <p:nvSpPr>
          <p:cNvPr id="13" name="Text 11"/>
          <p:cNvSpPr/>
          <p:nvPr/>
        </p:nvSpPr>
        <p:spPr>
          <a:xfrm>
            <a:off x="786384" y="5029200"/>
            <a:ext cx="3063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 run the ads, the texting, the routing and the data.</a:t>
            </a:r>
            <a:endParaRPr lang="en-US" sz="960" dirty="0"/>
          </a:p>
        </p:txBody>
      </p:sp>
      <p:sp>
        <p:nvSpPr>
          <p:cNvPr id="14" name="Shape 12"/>
          <p:cNvSpPr/>
          <p:nvPr/>
        </p:nvSpPr>
        <p:spPr>
          <a:xfrm>
            <a:off x="4343400" y="1975104"/>
            <a:ext cx="3502152" cy="3913632"/>
          </a:xfrm>
          <a:prstGeom prst="roundRect">
            <a:avLst>
              <a:gd name="adj" fmla="val 2872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343400" y="1975104"/>
            <a:ext cx="3502152" cy="548640"/>
          </a:xfrm>
          <a:prstGeom prst="rect">
            <a:avLst/>
          </a:prstGeom>
          <a:solidFill>
            <a:srgbClr val="2B303B"/>
          </a:solidFill>
          <a:ln w="12700">
            <a:solidFill>
              <a:srgbClr val="2B303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62856" y="2148840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0" b="1" spc="14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YEAR 2</a:t>
            </a:r>
            <a:endParaRPr lang="en-US" sz="740" dirty="0"/>
          </a:p>
        </p:txBody>
      </p:sp>
      <p:sp>
        <p:nvSpPr>
          <p:cNvPr id="17" name="Text 15"/>
          <p:cNvSpPr/>
          <p:nvPr/>
        </p:nvSpPr>
        <p:spPr>
          <a:xfrm>
            <a:off x="4562856" y="2743200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 drives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4562856" y="3419856"/>
            <a:ext cx="304495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b="1" spc="115" kern="0" dirty="0">
                <a:solidFill>
                  <a:srgbClr val="2B303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THE MONEY WORKS</a:t>
            </a:r>
            <a:endParaRPr lang="en-US" sz="720" dirty="0"/>
          </a:p>
        </p:txBody>
      </p:sp>
      <p:sp>
        <p:nvSpPr>
          <p:cNvPr id="19" name="Text 17"/>
          <p:cNvSpPr/>
          <p:nvPr/>
        </p:nvSpPr>
        <p:spPr>
          <a:xfrm>
            <a:off x="4562856" y="3675888"/>
            <a:ext cx="3063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Monthly fee plus usage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4562856" y="4443984"/>
            <a:ext cx="304495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b="1" spc="115" kern="0" dirty="0">
                <a:solidFill>
                  <a:srgbClr val="2B303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HE DOES</a:t>
            </a:r>
            <a:endParaRPr lang="en-US" sz="720" dirty="0"/>
          </a:p>
        </p:txBody>
      </p:sp>
      <p:sp>
        <p:nvSpPr>
          <p:cNvPr id="21" name="Text 19"/>
          <p:cNvSpPr/>
          <p:nvPr/>
        </p:nvSpPr>
        <p:spPr>
          <a:xfrm>
            <a:off x="4562856" y="4700016"/>
            <a:ext cx="3063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6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 runs part of it himself.</a:t>
            </a:r>
            <a:endParaRPr lang="en-US" sz="1060" dirty="0"/>
          </a:p>
        </p:txBody>
      </p:sp>
      <p:sp>
        <p:nvSpPr>
          <p:cNvPr id="22" name="Text 20"/>
          <p:cNvSpPr/>
          <p:nvPr/>
        </p:nvSpPr>
        <p:spPr>
          <a:xfrm>
            <a:off x="4562856" y="5029200"/>
            <a:ext cx="3063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 approves videos, sets capacity, and clears the easy exceptions.</a:t>
            </a:r>
            <a:endParaRPr lang="en-US" sz="960" dirty="0"/>
          </a:p>
        </p:txBody>
      </p:sp>
      <p:sp>
        <p:nvSpPr>
          <p:cNvPr id="23" name="Shape 21"/>
          <p:cNvSpPr/>
          <p:nvPr/>
        </p:nvSpPr>
        <p:spPr>
          <a:xfrm>
            <a:off x="8119872" y="1975104"/>
            <a:ext cx="3502152" cy="3913632"/>
          </a:xfrm>
          <a:prstGeom prst="roundRect">
            <a:avLst>
              <a:gd name="adj" fmla="val 2872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8119872" y="1975104"/>
            <a:ext cx="3502152" cy="548640"/>
          </a:xfrm>
          <a:prstGeom prst="rect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39328" y="2148840"/>
            <a:ext cx="1828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0" b="1" spc="14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YEAR 3</a:t>
            </a:r>
            <a:endParaRPr lang="en-US" sz="740" dirty="0"/>
          </a:p>
        </p:txBody>
      </p:sp>
      <p:sp>
        <p:nvSpPr>
          <p:cNvPr id="26" name="Text 24"/>
          <p:cNvSpPr/>
          <p:nvPr/>
        </p:nvSpPr>
        <p:spPr>
          <a:xfrm>
            <a:off x="8339328" y="2743200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They build on it</a:t>
            </a:r>
            <a:endParaRPr lang="en-US" sz="2200" dirty="0"/>
          </a:p>
        </p:txBody>
      </p:sp>
      <p:sp>
        <p:nvSpPr>
          <p:cNvPr id="27" name="Text 25"/>
          <p:cNvSpPr/>
          <p:nvPr/>
        </p:nvSpPr>
        <p:spPr>
          <a:xfrm>
            <a:off x="8339328" y="3419856"/>
            <a:ext cx="304495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b="1" spc="115" kern="0" dirty="0">
                <a:solidFill>
                  <a:srgbClr val="1C8A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THE MONEY WORKS</a:t>
            </a:r>
            <a:endParaRPr lang="en-US" sz="720" dirty="0"/>
          </a:p>
        </p:txBody>
      </p:sp>
      <p:sp>
        <p:nvSpPr>
          <p:cNvPr id="28" name="Text 26"/>
          <p:cNvSpPr/>
          <p:nvPr/>
        </p:nvSpPr>
        <p:spPr>
          <a:xfrm>
            <a:off x="8339328" y="3675888"/>
            <a:ext cx="3063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Annual contract plus usage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8339328" y="4443984"/>
            <a:ext cx="304495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20" b="1" spc="115" kern="0" dirty="0">
                <a:solidFill>
                  <a:srgbClr val="1C8A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HE DOES</a:t>
            </a:r>
            <a:endParaRPr lang="en-US" sz="720" dirty="0"/>
          </a:p>
        </p:txBody>
      </p:sp>
      <p:sp>
        <p:nvSpPr>
          <p:cNvPr id="30" name="Text 28"/>
          <p:cNvSpPr/>
          <p:nvPr/>
        </p:nvSpPr>
        <p:spPr>
          <a:xfrm>
            <a:off x="8339328" y="4700016"/>
            <a:ext cx="3063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6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Multi-branch owners and partners.</a:t>
            </a:r>
            <a:endParaRPr lang="en-US" sz="1060" dirty="0"/>
          </a:p>
        </p:txBody>
      </p:sp>
      <p:sp>
        <p:nvSpPr>
          <p:cNvPr id="31" name="Text 29"/>
          <p:cNvSpPr/>
          <p:nvPr/>
        </p:nvSpPr>
        <p:spPr>
          <a:xfrm>
            <a:off x="8339328" y="5029200"/>
            <a:ext cx="3063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Their own teams run accounts on our system, under their brand.</a:t>
            </a:r>
            <a:endParaRPr lang="en-US" sz="960" dirty="0"/>
          </a:p>
        </p:txBody>
      </p:sp>
      <p:sp>
        <p:nvSpPr>
          <p:cNvPr id="32" name="Text 30"/>
          <p:cNvSpPr/>
          <p:nvPr/>
        </p:nvSpPr>
        <p:spPr>
          <a:xfrm>
            <a:off x="566928" y="6528816"/>
            <a:ext cx="5486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spc="140" kern="0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CONFIDENTIAL · STPIERRE.AI · AUGUST 2026</a:t>
            </a:r>
            <a:endParaRPr lang="en-US" sz="660" dirty="0"/>
          </a:p>
        </p:txBody>
      </p:sp>
      <p:sp>
        <p:nvSpPr>
          <p:cNvPr id="33" name="Text 31"/>
          <p:cNvSpPr/>
          <p:nvPr/>
        </p:nvSpPr>
        <p:spPr>
          <a:xfrm>
            <a:off x="11146536" y="6519672"/>
            <a:ext cx="47548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14</a:t>
            </a:r>
            <a:endParaRPr lang="en-US" sz="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EAEC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20624"/>
            <a:ext cx="7315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60" b="1" spc="180" kern="0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ELSE HE CAN BUY</a:t>
            </a:r>
            <a:endParaRPr lang="en-US" sz="76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105509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Everything on the market does one piece. We do the whole chain.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0424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 can buy traffic, buy leads, buy software, or buy a general-purpose robot. None of them own the job from first video to finished work.</a:t>
            </a:r>
            <a:endParaRPr lang="en-US" sz="1140" dirty="0"/>
          </a:p>
        </p:txBody>
      </p:sp>
      <p:sp>
        <p:nvSpPr>
          <p:cNvPr id="5" name="Text 3"/>
          <p:cNvSpPr/>
          <p:nvPr/>
        </p:nvSpPr>
        <p:spPr>
          <a:xfrm>
            <a:off x="566928" y="3035808"/>
            <a:ext cx="15179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b="1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Brings new customers?</a:t>
            </a:r>
            <a:endParaRPr lang="en-US" sz="820" dirty="0"/>
          </a:p>
        </p:txBody>
      </p:sp>
      <p:sp>
        <p:nvSpPr>
          <p:cNvPr id="6" name="Text 4"/>
          <p:cNvSpPr/>
          <p:nvPr/>
        </p:nvSpPr>
        <p:spPr>
          <a:xfrm>
            <a:off x="566928" y="3730752"/>
            <a:ext cx="15179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b="1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Runs the conversation?</a:t>
            </a:r>
            <a:endParaRPr lang="en-US" sz="820" dirty="0"/>
          </a:p>
        </p:txBody>
      </p:sp>
      <p:sp>
        <p:nvSpPr>
          <p:cNvPr id="7" name="Text 5"/>
          <p:cNvSpPr/>
          <p:nvPr/>
        </p:nvSpPr>
        <p:spPr>
          <a:xfrm>
            <a:off x="566928" y="4425696"/>
            <a:ext cx="15179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b="1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Learns from the sale?</a:t>
            </a:r>
            <a:endParaRPr lang="en-US" sz="820" dirty="0"/>
          </a:p>
        </p:txBody>
      </p:sp>
      <p:sp>
        <p:nvSpPr>
          <p:cNvPr id="8" name="Text 6"/>
          <p:cNvSpPr/>
          <p:nvPr/>
        </p:nvSpPr>
        <p:spPr>
          <a:xfrm>
            <a:off x="566928" y="5120640"/>
            <a:ext cx="151790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b="1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Work for the owner?</a:t>
            </a:r>
            <a:endParaRPr lang="en-US" sz="820" dirty="0"/>
          </a:p>
        </p:txBody>
      </p:sp>
      <p:sp>
        <p:nvSpPr>
          <p:cNvPr id="9" name="Shape 7"/>
          <p:cNvSpPr/>
          <p:nvPr/>
        </p:nvSpPr>
        <p:spPr>
          <a:xfrm>
            <a:off x="2157984" y="1993392"/>
            <a:ext cx="1737360" cy="3657600"/>
          </a:xfrm>
          <a:prstGeom prst="roundRect">
            <a:avLst>
              <a:gd name="adj" fmla="val 4737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157984" y="1993392"/>
            <a:ext cx="1737360" cy="585216"/>
          </a:xfrm>
          <a:prstGeom prst="rect">
            <a:avLst/>
          </a:prstGeom>
          <a:solidFill>
            <a:srgbClr val="2B303B"/>
          </a:solidFill>
          <a:ln w="12700">
            <a:solidFill>
              <a:srgbClr val="2B303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249424" y="2157984"/>
            <a:ext cx="1554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normal agency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2231136" y="2651760"/>
            <a:ext cx="159105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40" b="1" dirty="0">
                <a:solidFill>
                  <a:srgbClr val="2B303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People doing it by hand</a:t>
            </a:r>
            <a:endParaRPr lang="en-US" sz="740" dirty="0"/>
          </a:p>
        </p:txBody>
      </p:sp>
      <p:sp>
        <p:nvSpPr>
          <p:cNvPr id="13" name="Shape 11"/>
          <p:cNvSpPr/>
          <p:nvPr/>
        </p:nvSpPr>
        <p:spPr>
          <a:xfrm>
            <a:off x="2340864" y="3072384"/>
            <a:ext cx="118872" cy="118872"/>
          </a:xfrm>
          <a:prstGeom prst="ellipse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42032" y="3017520"/>
            <a:ext cx="12252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Yes</a:t>
            </a:r>
            <a:endParaRPr lang="en-US" sz="880" dirty="0"/>
          </a:p>
        </p:txBody>
      </p:sp>
      <p:sp>
        <p:nvSpPr>
          <p:cNvPr id="15" name="Shape 13"/>
          <p:cNvSpPr/>
          <p:nvPr/>
        </p:nvSpPr>
        <p:spPr>
          <a:xfrm>
            <a:off x="2340864" y="3767328"/>
            <a:ext cx="118872" cy="118872"/>
          </a:xfrm>
          <a:prstGeom prst="ellipse">
            <a:avLst/>
          </a:prstGeom>
          <a:solidFill>
            <a:srgbClr val="E0E3E8"/>
          </a:solidFill>
          <a:ln w="12700">
            <a:solidFill>
              <a:srgbClr val="E0E3E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542032" y="3712464"/>
            <a:ext cx="12252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Some</a:t>
            </a:r>
            <a:endParaRPr lang="en-US" sz="880" dirty="0"/>
          </a:p>
        </p:txBody>
      </p:sp>
      <p:sp>
        <p:nvSpPr>
          <p:cNvPr id="17" name="Shape 15"/>
          <p:cNvSpPr/>
          <p:nvPr/>
        </p:nvSpPr>
        <p:spPr>
          <a:xfrm>
            <a:off x="2340864" y="4462272"/>
            <a:ext cx="118872" cy="118872"/>
          </a:xfrm>
          <a:prstGeom prst="ellipse">
            <a:avLst/>
          </a:prstGeom>
          <a:solidFill>
            <a:srgbClr val="E0E3E8"/>
          </a:solidFill>
          <a:ln w="12700">
            <a:solidFill>
              <a:srgbClr val="E0E3E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542032" y="4407408"/>
            <a:ext cx="12252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</a:t>
            </a:r>
            <a:endParaRPr lang="en-US" sz="880" dirty="0"/>
          </a:p>
        </p:txBody>
      </p:sp>
      <p:sp>
        <p:nvSpPr>
          <p:cNvPr id="19" name="Shape 17"/>
          <p:cNvSpPr/>
          <p:nvPr/>
        </p:nvSpPr>
        <p:spPr>
          <a:xfrm>
            <a:off x="2340864" y="5157216"/>
            <a:ext cx="118872" cy="118872"/>
          </a:xfrm>
          <a:prstGeom prst="ellipse">
            <a:avLst/>
          </a:prstGeom>
          <a:solidFill>
            <a:srgbClr val="E0E3E8"/>
          </a:solidFill>
          <a:ln w="12700">
            <a:solidFill>
              <a:srgbClr val="E0E3E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542032" y="5102352"/>
            <a:ext cx="12252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lot</a:t>
            </a:r>
            <a:endParaRPr lang="en-US" sz="880" dirty="0"/>
          </a:p>
        </p:txBody>
      </p:sp>
      <p:sp>
        <p:nvSpPr>
          <p:cNvPr id="21" name="Shape 19"/>
          <p:cNvSpPr/>
          <p:nvPr/>
        </p:nvSpPr>
        <p:spPr>
          <a:xfrm>
            <a:off x="4059936" y="1993392"/>
            <a:ext cx="1737360" cy="3657600"/>
          </a:xfrm>
          <a:prstGeom prst="roundRect">
            <a:avLst>
              <a:gd name="adj" fmla="val 4737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059936" y="1993392"/>
            <a:ext cx="1737360" cy="585216"/>
          </a:xfrm>
          <a:prstGeom prst="rect">
            <a:avLst/>
          </a:prstGeom>
          <a:solidFill>
            <a:srgbClr val="B26B00"/>
          </a:solidFill>
          <a:ln w="12700">
            <a:solidFill>
              <a:srgbClr val="B26B0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151376" y="2157984"/>
            <a:ext cx="1554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lead website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4133088" y="2651760"/>
            <a:ext cx="159105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40" b="1" dirty="0">
                <a:solidFill>
                  <a:srgbClr val="B26B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Sells the same lead 5x</a:t>
            </a:r>
            <a:endParaRPr lang="en-US" sz="740" dirty="0"/>
          </a:p>
        </p:txBody>
      </p:sp>
      <p:sp>
        <p:nvSpPr>
          <p:cNvPr id="25" name="Shape 23"/>
          <p:cNvSpPr/>
          <p:nvPr/>
        </p:nvSpPr>
        <p:spPr>
          <a:xfrm>
            <a:off x="4242816" y="3072384"/>
            <a:ext cx="118872" cy="118872"/>
          </a:xfrm>
          <a:prstGeom prst="ellipse">
            <a:avLst/>
          </a:prstGeom>
          <a:solidFill>
            <a:srgbClr val="E0E3E8"/>
          </a:solidFill>
          <a:ln w="12700">
            <a:solidFill>
              <a:srgbClr val="E0E3E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443984" y="3017520"/>
            <a:ext cx="12252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</a:t>
            </a:r>
            <a:endParaRPr lang="en-US" sz="880" dirty="0"/>
          </a:p>
        </p:txBody>
      </p:sp>
      <p:sp>
        <p:nvSpPr>
          <p:cNvPr id="27" name="Shape 25"/>
          <p:cNvSpPr/>
          <p:nvPr/>
        </p:nvSpPr>
        <p:spPr>
          <a:xfrm>
            <a:off x="4242816" y="3767328"/>
            <a:ext cx="118872" cy="118872"/>
          </a:xfrm>
          <a:prstGeom prst="ellipse">
            <a:avLst/>
          </a:prstGeom>
          <a:solidFill>
            <a:srgbClr val="E0E3E8"/>
          </a:solidFill>
          <a:ln w="12700">
            <a:solidFill>
              <a:srgbClr val="E0E3E8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443984" y="3712464"/>
            <a:ext cx="12252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</a:t>
            </a:r>
            <a:endParaRPr lang="en-US" sz="880" dirty="0"/>
          </a:p>
        </p:txBody>
      </p:sp>
      <p:sp>
        <p:nvSpPr>
          <p:cNvPr id="29" name="Shape 27"/>
          <p:cNvSpPr/>
          <p:nvPr/>
        </p:nvSpPr>
        <p:spPr>
          <a:xfrm>
            <a:off x="4242816" y="4462272"/>
            <a:ext cx="118872" cy="118872"/>
          </a:xfrm>
          <a:prstGeom prst="ellipse">
            <a:avLst/>
          </a:prstGeom>
          <a:solidFill>
            <a:srgbClr val="E0E3E8"/>
          </a:solidFill>
          <a:ln w="12700">
            <a:solidFill>
              <a:srgbClr val="E0E3E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443984" y="4407408"/>
            <a:ext cx="12252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</a:t>
            </a:r>
            <a:endParaRPr lang="en-US" sz="880" dirty="0"/>
          </a:p>
        </p:txBody>
      </p:sp>
      <p:sp>
        <p:nvSpPr>
          <p:cNvPr id="31" name="Shape 29"/>
          <p:cNvSpPr/>
          <p:nvPr/>
        </p:nvSpPr>
        <p:spPr>
          <a:xfrm>
            <a:off x="4242816" y="5157216"/>
            <a:ext cx="118872" cy="118872"/>
          </a:xfrm>
          <a:prstGeom prst="ellipse">
            <a:avLst/>
          </a:prstGeom>
          <a:solidFill>
            <a:srgbClr val="E0E3E8"/>
          </a:solidFill>
          <a:ln w="12700">
            <a:solidFill>
              <a:srgbClr val="E0E3E8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443984" y="5102352"/>
            <a:ext cx="12252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lot</a:t>
            </a:r>
            <a:endParaRPr lang="en-US" sz="880" dirty="0"/>
          </a:p>
        </p:txBody>
      </p:sp>
      <p:sp>
        <p:nvSpPr>
          <p:cNvPr id="33" name="Shape 31"/>
          <p:cNvSpPr/>
          <p:nvPr/>
        </p:nvSpPr>
        <p:spPr>
          <a:xfrm>
            <a:off x="5961888" y="1993392"/>
            <a:ext cx="1737360" cy="3657600"/>
          </a:xfrm>
          <a:prstGeom prst="roundRect">
            <a:avLst>
              <a:gd name="adj" fmla="val 4737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5961888" y="1993392"/>
            <a:ext cx="1737360" cy="585216"/>
          </a:xfrm>
          <a:prstGeom prst="rect">
            <a:avLst/>
          </a:prstGeom>
          <a:solidFill>
            <a:srgbClr val="0F3FD8"/>
          </a:solidFill>
          <a:ln w="12700">
            <a:solidFill>
              <a:srgbClr val="0F3FD8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053328" y="2157984"/>
            <a:ext cx="1554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CRM automation</a:t>
            </a:r>
            <a:endParaRPr lang="en-US" sz="1150" dirty="0"/>
          </a:p>
        </p:txBody>
      </p:sp>
      <p:sp>
        <p:nvSpPr>
          <p:cNvPr id="36" name="Text 34"/>
          <p:cNvSpPr/>
          <p:nvPr/>
        </p:nvSpPr>
        <p:spPr>
          <a:xfrm>
            <a:off x="6035040" y="2651760"/>
            <a:ext cx="159105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40" b="1" dirty="0">
                <a:solidFill>
                  <a:srgbClr val="0F3FD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tool he has to run</a:t>
            </a:r>
            <a:endParaRPr lang="en-US" sz="740" dirty="0"/>
          </a:p>
        </p:txBody>
      </p:sp>
      <p:sp>
        <p:nvSpPr>
          <p:cNvPr id="37" name="Shape 35"/>
          <p:cNvSpPr/>
          <p:nvPr/>
        </p:nvSpPr>
        <p:spPr>
          <a:xfrm>
            <a:off x="6144768" y="3072384"/>
            <a:ext cx="118872" cy="118872"/>
          </a:xfrm>
          <a:prstGeom prst="ellipse">
            <a:avLst/>
          </a:prstGeom>
          <a:solidFill>
            <a:srgbClr val="E0E3E8"/>
          </a:solidFill>
          <a:ln w="12700">
            <a:solidFill>
              <a:srgbClr val="E0E3E8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345936" y="3017520"/>
            <a:ext cx="12252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</a:t>
            </a:r>
            <a:endParaRPr lang="en-US" sz="880" dirty="0"/>
          </a:p>
        </p:txBody>
      </p:sp>
      <p:sp>
        <p:nvSpPr>
          <p:cNvPr id="39" name="Shape 37"/>
          <p:cNvSpPr/>
          <p:nvPr/>
        </p:nvSpPr>
        <p:spPr>
          <a:xfrm>
            <a:off x="6144768" y="3767328"/>
            <a:ext cx="118872" cy="118872"/>
          </a:xfrm>
          <a:prstGeom prst="ellipse">
            <a:avLst/>
          </a:prstGeom>
          <a:solidFill>
            <a:srgbClr val="E0E3E8"/>
          </a:solidFill>
          <a:ln w="12700">
            <a:solidFill>
              <a:srgbClr val="E0E3E8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345936" y="3712464"/>
            <a:ext cx="12252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Some</a:t>
            </a:r>
            <a:endParaRPr lang="en-US" sz="880" dirty="0"/>
          </a:p>
        </p:txBody>
      </p:sp>
      <p:sp>
        <p:nvSpPr>
          <p:cNvPr id="41" name="Shape 39"/>
          <p:cNvSpPr/>
          <p:nvPr/>
        </p:nvSpPr>
        <p:spPr>
          <a:xfrm>
            <a:off x="6144768" y="4462272"/>
            <a:ext cx="118872" cy="118872"/>
          </a:xfrm>
          <a:prstGeom prst="ellipse">
            <a:avLst/>
          </a:prstGeom>
          <a:solidFill>
            <a:srgbClr val="E0E3E8"/>
          </a:solidFill>
          <a:ln w="12700">
            <a:solidFill>
              <a:srgbClr val="E0E3E8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345936" y="4407408"/>
            <a:ext cx="12252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Some</a:t>
            </a:r>
            <a:endParaRPr lang="en-US" sz="880" dirty="0"/>
          </a:p>
        </p:txBody>
      </p:sp>
      <p:sp>
        <p:nvSpPr>
          <p:cNvPr id="43" name="Shape 41"/>
          <p:cNvSpPr/>
          <p:nvPr/>
        </p:nvSpPr>
        <p:spPr>
          <a:xfrm>
            <a:off x="6144768" y="5157216"/>
            <a:ext cx="118872" cy="118872"/>
          </a:xfrm>
          <a:prstGeom prst="ellipse">
            <a:avLst/>
          </a:prstGeom>
          <a:solidFill>
            <a:srgbClr val="E0E3E8"/>
          </a:solidFill>
          <a:ln w="12700">
            <a:solidFill>
              <a:srgbClr val="E0E3E8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345936" y="5102352"/>
            <a:ext cx="12252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Medium</a:t>
            </a:r>
            <a:endParaRPr lang="en-US" sz="880" dirty="0"/>
          </a:p>
        </p:txBody>
      </p:sp>
      <p:sp>
        <p:nvSpPr>
          <p:cNvPr id="45" name="Shape 43"/>
          <p:cNvSpPr/>
          <p:nvPr/>
        </p:nvSpPr>
        <p:spPr>
          <a:xfrm>
            <a:off x="7863840" y="1993392"/>
            <a:ext cx="1737360" cy="3657600"/>
          </a:xfrm>
          <a:prstGeom prst="roundRect">
            <a:avLst>
              <a:gd name="adj" fmla="val 4737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7863840" y="1993392"/>
            <a:ext cx="1737360" cy="585216"/>
          </a:xfrm>
          <a:prstGeom prst="rect">
            <a:avLst/>
          </a:prstGeom>
          <a:solidFill>
            <a:srgbClr val="2B303B"/>
          </a:solidFill>
          <a:ln w="12700">
            <a:solidFill>
              <a:srgbClr val="2B303B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7955280" y="2157984"/>
            <a:ext cx="1554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General AI tools</a:t>
            </a:r>
            <a:endParaRPr lang="en-US" sz="1150" dirty="0"/>
          </a:p>
        </p:txBody>
      </p:sp>
      <p:sp>
        <p:nvSpPr>
          <p:cNvPr id="48" name="Text 46"/>
          <p:cNvSpPr/>
          <p:nvPr/>
        </p:nvSpPr>
        <p:spPr>
          <a:xfrm>
            <a:off x="7936992" y="2651760"/>
            <a:ext cx="159105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40" b="1" dirty="0">
                <a:solidFill>
                  <a:srgbClr val="2B303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built for trades</a:t>
            </a:r>
            <a:endParaRPr lang="en-US" sz="740" dirty="0"/>
          </a:p>
        </p:txBody>
      </p:sp>
      <p:sp>
        <p:nvSpPr>
          <p:cNvPr id="49" name="Shape 47"/>
          <p:cNvSpPr/>
          <p:nvPr/>
        </p:nvSpPr>
        <p:spPr>
          <a:xfrm>
            <a:off x="8046720" y="3072384"/>
            <a:ext cx="118872" cy="118872"/>
          </a:xfrm>
          <a:prstGeom prst="ellipse">
            <a:avLst/>
          </a:prstGeom>
          <a:solidFill>
            <a:srgbClr val="E0E3E8"/>
          </a:solidFill>
          <a:ln w="12700">
            <a:solidFill>
              <a:srgbClr val="E0E3E8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8247888" y="3017520"/>
            <a:ext cx="12252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Generic</a:t>
            </a:r>
            <a:endParaRPr lang="en-US" sz="880" dirty="0"/>
          </a:p>
        </p:txBody>
      </p:sp>
      <p:sp>
        <p:nvSpPr>
          <p:cNvPr id="51" name="Shape 49"/>
          <p:cNvSpPr/>
          <p:nvPr/>
        </p:nvSpPr>
        <p:spPr>
          <a:xfrm>
            <a:off x="8046720" y="3767328"/>
            <a:ext cx="118872" cy="118872"/>
          </a:xfrm>
          <a:prstGeom prst="ellipse">
            <a:avLst/>
          </a:prstGeom>
          <a:solidFill>
            <a:srgbClr val="E0E3E8"/>
          </a:solidFill>
          <a:ln w="12700">
            <a:solidFill>
              <a:srgbClr val="E0E3E8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8247888" y="3712464"/>
            <a:ext cx="12252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Generic</a:t>
            </a:r>
            <a:endParaRPr lang="en-US" sz="880" dirty="0"/>
          </a:p>
        </p:txBody>
      </p:sp>
      <p:sp>
        <p:nvSpPr>
          <p:cNvPr id="53" name="Shape 51"/>
          <p:cNvSpPr/>
          <p:nvPr/>
        </p:nvSpPr>
        <p:spPr>
          <a:xfrm>
            <a:off x="8046720" y="4462272"/>
            <a:ext cx="118872" cy="118872"/>
          </a:xfrm>
          <a:prstGeom prst="ellipse">
            <a:avLst/>
          </a:prstGeom>
          <a:solidFill>
            <a:srgbClr val="E0E3E8"/>
          </a:solidFill>
          <a:ln w="12700">
            <a:solidFill>
              <a:srgbClr val="E0E3E8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8247888" y="4407408"/>
            <a:ext cx="12252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</a:t>
            </a:r>
            <a:endParaRPr lang="en-US" sz="880" dirty="0"/>
          </a:p>
        </p:txBody>
      </p:sp>
      <p:sp>
        <p:nvSpPr>
          <p:cNvPr id="55" name="Shape 53"/>
          <p:cNvSpPr/>
          <p:nvPr/>
        </p:nvSpPr>
        <p:spPr>
          <a:xfrm>
            <a:off x="8046720" y="5157216"/>
            <a:ext cx="118872" cy="118872"/>
          </a:xfrm>
          <a:prstGeom prst="ellipse">
            <a:avLst/>
          </a:prstGeom>
          <a:solidFill>
            <a:srgbClr val="E0E3E8"/>
          </a:solidFill>
          <a:ln w="12700">
            <a:solidFill>
              <a:srgbClr val="E0E3E8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8247888" y="5102352"/>
            <a:ext cx="12252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lot</a:t>
            </a:r>
            <a:endParaRPr lang="en-US" sz="880" dirty="0"/>
          </a:p>
        </p:txBody>
      </p:sp>
      <p:sp>
        <p:nvSpPr>
          <p:cNvPr id="57" name="Shape 55"/>
          <p:cNvSpPr/>
          <p:nvPr/>
        </p:nvSpPr>
        <p:spPr>
          <a:xfrm>
            <a:off x="9765792" y="1993392"/>
            <a:ext cx="1737360" cy="3657600"/>
          </a:xfrm>
          <a:prstGeom prst="roundRect">
            <a:avLst>
              <a:gd name="adj" fmla="val 4737"/>
            </a:avLst>
          </a:prstGeom>
          <a:solidFill>
            <a:srgbClr val="F8E4E7"/>
          </a:solidFill>
          <a:ln w="20320">
            <a:solidFill>
              <a:srgbClr val="C8102E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58" name="Shape 56"/>
          <p:cNvSpPr/>
          <p:nvPr/>
        </p:nvSpPr>
        <p:spPr>
          <a:xfrm>
            <a:off x="9765792" y="1993392"/>
            <a:ext cx="1737360" cy="585216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9857232" y="2157984"/>
            <a:ext cx="1554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</a:t>
            </a:r>
            <a:endParaRPr lang="en-US" sz="1150" dirty="0"/>
          </a:p>
        </p:txBody>
      </p:sp>
      <p:sp>
        <p:nvSpPr>
          <p:cNvPr id="60" name="Text 58"/>
          <p:cNvSpPr/>
          <p:nvPr/>
        </p:nvSpPr>
        <p:spPr>
          <a:xfrm>
            <a:off x="9838944" y="2651760"/>
            <a:ext cx="159105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40" b="1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whole chain, managed</a:t>
            </a:r>
            <a:endParaRPr lang="en-US" sz="740" dirty="0"/>
          </a:p>
        </p:txBody>
      </p:sp>
      <p:sp>
        <p:nvSpPr>
          <p:cNvPr id="61" name="Shape 59"/>
          <p:cNvSpPr/>
          <p:nvPr/>
        </p:nvSpPr>
        <p:spPr>
          <a:xfrm>
            <a:off x="9948672" y="3072384"/>
            <a:ext cx="118872" cy="118872"/>
          </a:xfrm>
          <a:prstGeom prst="ellipse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10149840" y="3017520"/>
            <a:ext cx="12252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Yes</a:t>
            </a:r>
            <a:endParaRPr lang="en-US" sz="880" dirty="0"/>
          </a:p>
        </p:txBody>
      </p:sp>
      <p:sp>
        <p:nvSpPr>
          <p:cNvPr id="63" name="Shape 61"/>
          <p:cNvSpPr/>
          <p:nvPr/>
        </p:nvSpPr>
        <p:spPr>
          <a:xfrm>
            <a:off x="9948672" y="3767328"/>
            <a:ext cx="118872" cy="118872"/>
          </a:xfrm>
          <a:prstGeom prst="ellipse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10149840" y="3712464"/>
            <a:ext cx="12252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Yes</a:t>
            </a:r>
            <a:endParaRPr lang="en-US" sz="880" dirty="0"/>
          </a:p>
        </p:txBody>
      </p:sp>
      <p:sp>
        <p:nvSpPr>
          <p:cNvPr id="65" name="Shape 63"/>
          <p:cNvSpPr/>
          <p:nvPr/>
        </p:nvSpPr>
        <p:spPr>
          <a:xfrm>
            <a:off x="9948672" y="4462272"/>
            <a:ext cx="118872" cy="118872"/>
          </a:xfrm>
          <a:prstGeom prst="ellipse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10149840" y="4407408"/>
            <a:ext cx="12252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Yes</a:t>
            </a:r>
            <a:endParaRPr lang="en-US" sz="880" dirty="0"/>
          </a:p>
        </p:txBody>
      </p:sp>
      <p:sp>
        <p:nvSpPr>
          <p:cNvPr id="67" name="Shape 65"/>
          <p:cNvSpPr/>
          <p:nvPr/>
        </p:nvSpPr>
        <p:spPr>
          <a:xfrm>
            <a:off x="9948672" y="5157216"/>
            <a:ext cx="118872" cy="118872"/>
          </a:xfrm>
          <a:prstGeom prst="ellipse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10149840" y="5102352"/>
            <a:ext cx="122529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Almost none</a:t>
            </a:r>
            <a:endParaRPr lang="en-US" sz="880" dirty="0"/>
          </a:p>
        </p:txBody>
      </p:sp>
      <p:sp>
        <p:nvSpPr>
          <p:cNvPr id="69" name="Shape 67"/>
          <p:cNvSpPr/>
          <p:nvPr/>
        </p:nvSpPr>
        <p:spPr>
          <a:xfrm>
            <a:off x="2157984" y="5888736"/>
            <a:ext cx="9345168" cy="420624"/>
          </a:xfrm>
          <a:prstGeom prst="roundRect">
            <a:avLst>
              <a:gd name="adj" fmla="val 23913"/>
            </a:avLst>
          </a:prstGeom>
          <a:solidFill>
            <a:srgbClr val="101319"/>
          </a:solidFill>
          <a:ln w="12700">
            <a:solidFill>
              <a:srgbClr val="101319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2322576" y="6025896"/>
            <a:ext cx="901598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One company owns every handover — and learns from the finished job</a:t>
            </a:r>
            <a:endParaRPr lang="en-US" sz="1100" dirty="0"/>
          </a:p>
        </p:txBody>
      </p:sp>
      <p:sp>
        <p:nvSpPr>
          <p:cNvPr id="71" name="Text 69"/>
          <p:cNvSpPr/>
          <p:nvPr/>
        </p:nvSpPr>
        <p:spPr>
          <a:xfrm>
            <a:off x="566928" y="6528816"/>
            <a:ext cx="5486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spc="140" kern="0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CONFIDENTIAL · STPIERRE.AI · AUGUST 2026</a:t>
            </a:r>
            <a:endParaRPr lang="en-US" sz="660" dirty="0"/>
          </a:p>
        </p:txBody>
      </p:sp>
      <p:sp>
        <p:nvSpPr>
          <p:cNvPr id="72" name="Text 70"/>
          <p:cNvSpPr/>
          <p:nvPr/>
        </p:nvSpPr>
        <p:spPr>
          <a:xfrm>
            <a:off x="11146536" y="6519672"/>
            <a:ext cx="47548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15</a:t>
            </a:r>
            <a:endParaRPr lang="en-US" sz="7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EAEC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20624"/>
            <a:ext cx="7315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60" b="1" spc="180" kern="0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WHY THIS IS HARD TO COPY</a:t>
            </a:r>
            <a:endParaRPr lang="en-US" sz="76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105509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Anyone can copy a video. Nobody can copy five years of results.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0424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Each layer takes longer to rebuild than the one below it. Together they are what a competitor cannot buy.</a:t>
            </a:r>
            <a:endParaRPr lang="en-US" sz="1140" dirty="0"/>
          </a:p>
        </p:txBody>
      </p:sp>
      <p:sp>
        <p:nvSpPr>
          <p:cNvPr id="5" name="Shape 3"/>
          <p:cNvSpPr/>
          <p:nvPr/>
        </p:nvSpPr>
        <p:spPr>
          <a:xfrm>
            <a:off x="786384" y="5230368"/>
            <a:ext cx="10607040" cy="658368"/>
          </a:xfrm>
          <a:prstGeom prst="roundRect">
            <a:avLst>
              <a:gd name="adj" fmla="val 13889"/>
            </a:avLst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87552" y="5449824"/>
            <a:ext cx="487923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Pages and audiences in real towns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5877763" y="5468112"/>
            <a:ext cx="5314493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F2F3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Copy this in a month.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1472184" y="4443984"/>
            <a:ext cx="9235440" cy="658368"/>
          </a:xfrm>
          <a:prstGeom prst="roundRect">
            <a:avLst>
              <a:gd name="adj" fmla="val 13889"/>
            </a:avLst>
          </a:prstGeom>
          <a:solidFill>
            <a:srgbClr val="8E0B20"/>
          </a:solidFill>
          <a:ln w="12700">
            <a:solidFill>
              <a:srgbClr val="8E0B2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673352" y="4663440"/>
            <a:ext cx="424830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to say in each trade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5905195" y="4681728"/>
            <a:ext cx="4601261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F2F3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Copy this in a year of talking to homeowners.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2157984" y="3657600"/>
            <a:ext cx="7863840" cy="658368"/>
          </a:xfrm>
          <a:prstGeom prst="roundRect">
            <a:avLst>
              <a:gd name="adj" fmla="val 13889"/>
            </a:avLst>
          </a:prstGeom>
          <a:solidFill>
            <a:srgbClr val="2B303B"/>
          </a:solidFill>
          <a:ln w="12700">
            <a:solidFill>
              <a:srgbClr val="2B303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359152" y="3877056"/>
            <a:ext cx="361736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 step from video to paid job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5932627" y="3895344"/>
            <a:ext cx="3888029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F2F3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Only exists if you tracked it from day one.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2843784" y="2871216"/>
            <a:ext cx="6492240" cy="658368"/>
          </a:xfrm>
          <a:prstGeom prst="roundRect">
            <a:avLst>
              <a:gd name="adj" fmla="val 13889"/>
            </a:avLst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044952" y="3090672"/>
            <a:ext cx="298643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 test we ever ran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5960059" y="3108960"/>
            <a:ext cx="3174797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F2F3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worked, where, and why it stopped working.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3529584" y="2084832"/>
            <a:ext cx="5120640" cy="658368"/>
          </a:xfrm>
          <a:prstGeom prst="roundRect">
            <a:avLst>
              <a:gd name="adj" fmla="val 13889"/>
            </a:avLst>
          </a:prstGeom>
          <a:solidFill>
            <a:srgbClr val="15603A"/>
          </a:solidFill>
          <a:ln w="12700">
            <a:solidFill>
              <a:srgbClr val="15603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730752" y="2304288"/>
            <a:ext cx="235549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Sitting inside how they run the business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5987491" y="2322576"/>
            <a:ext cx="246156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900" dirty="0">
                <a:solidFill>
                  <a:srgbClr val="F2F3F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Ripping us out means rebuilding their week.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5760720" y="1810512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0" b="1" spc="120" kern="0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HARDEST TO COPY</a:t>
            </a:r>
            <a:endParaRPr lang="en-US" sz="740" dirty="0"/>
          </a:p>
        </p:txBody>
      </p:sp>
      <p:sp>
        <p:nvSpPr>
          <p:cNvPr id="21" name="Text 19"/>
          <p:cNvSpPr/>
          <p:nvPr/>
        </p:nvSpPr>
        <p:spPr>
          <a:xfrm>
            <a:off x="822960" y="6016752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40" b="1" spc="120" kern="0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EASIEST TO COPY</a:t>
            </a:r>
            <a:endParaRPr lang="en-US" sz="740" dirty="0"/>
          </a:p>
        </p:txBody>
      </p:sp>
      <p:sp>
        <p:nvSpPr>
          <p:cNvPr id="22" name="Text 20"/>
          <p:cNvSpPr/>
          <p:nvPr/>
        </p:nvSpPr>
        <p:spPr>
          <a:xfrm>
            <a:off x="566928" y="6528816"/>
            <a:ext cx="5486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spc="140" kern="0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CONFIDENTIAL · STPIERRE.AI · AUGUST 2026</a:t>
            </a:r>
            <a:endParaRPr lang="en-US" sz="660" dirty="0"/>
          </a:p>
        </p:txBody>
      </p:sp>
      <p:sp>
        <p:nvSpPr>
          <p:cNvPr id="23" name="Text 21"/>
          <p:cNvSpPr/>
          <p:nvPr/>
        </p:nvSpPr>
        <p:spPr>
          <a:xfrm>
            <a:off x="11146536" y="6519672"/>
            <a:ext cx="47548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16</a:t>
            </a:r>
            <a:endParaRPr lang="en-US" sz="7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EAEC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20624"/>
            <a:ext cx="7315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60" b="1" spc="180" kern="0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PLAN</a:t>
            </a:r>
            <a:endParaRPr lang="en-US" sz="76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105509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Three years, one constraint removed each year.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0424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Year one: make the numbers trustworthy. Year two: take the people out of the daily work. Year three: sell it as a product.</a:t>
            </a:r>
            <a:endParaRPr lang="en-US" sz="1140" dirty="0"/>
          </a:p>
        </p:txBody>
      </p:sp>
      <p:sp>
        <p:nvSpPr>
          <p:cNvPr id="5" name="Shape 3"/>
          <p:cNvSpPr/>
          <p:nvPr/>
        </p:nvSpPr>
        <p:spPr>
          <a:xfrm>
            <a:off x="566928" y="2011680"/>
            <a:ext cx="3502152" cy="4023360"/>
          </a:xfrm>
          <a:prstGeom prst="roundRect">
            <a:avLst>
              <a:gd name="adj" fmla="val 2872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66928" y="2011680"/>
            <a:ext cx="3502152" cy="786384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86384" y="2185416"/>
            <a:ext cx="1828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20" b="1" spc="14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YEAR 1</a:t>
            </a:r>
            <a:endParaRPr lang="en-US" sz="720" dirty="0"/>
          </a:p>
        </p:txBody>
      </p:sp>
      <p:sp>
        <p:nvSpPr>
          <p:cNvPr id="8" name="Text 6"/>
          <p:cNvSpPr/>
          <p:nvPr/>
        </p:nvSpPr>
        <p:spPr>
          <a:xfrm>
            <a:off x="786384" y="2414016"/>
            <a:ext cx="3063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Prove it works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804672" y="3072384"/>
            <a:ext cx="402336" cy="402336"/>
          </a:xfrm>
          <a:prstGeom prst="ellipse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04672" y="3200400"/>
            <a:ext cx="4023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Q1</a:t>
            </a:r>
            <a:endParaRPr lang="en-US" sz="700" dirty="0"/>
          </a:p>
        </p:txBody>
      </p:sp>
      <p:sp>
        <p:nvSpPr>
          <p:cNvPr id="11" name="Text 9"/>
          <p:cNvSpPr/>
          <p:nvPr/>
        </p:nvSpPr>
        <p:spPr>
          <a:xfrm>
            <a:off x="1353312" y="3163824"/>
            <a:ext cx="24780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Nothing breaks silently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1005840" y="3511296"/>
            <a:ext cx="0" cy="237744"/>
          </a:xfrm>
          <a:prstGeom prst="line">
            <a:avLst/>
          </a:prstGeom>
          <a:noFill/>
          <a:ln w="17780">
            <a:solidFill>
              <a:srgbClr val="E0E3E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04672" y="3749040"/>
            <a:ext cx="402336" cy="402336"/>
          </a:xfrm>
          <a:prstGeom prst="ellipse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4672" y="3877056"/>
            <a:ext cx="4023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Q2</a:t>
            </a:r>
            <a:endParaRPr lang="en-US" sz="700" dirty="0"/>
          </a:p>
        </p:txBody>
      </p:sp>
      <p:sp>
        <p:nvSpPr>
          <p:cNvPr id="15" name="Text 13"/>
          <p:cNvSpPr/>
          <p:nvPr/>
        </p:nvSpPr>
        <p:spPr>
          <a:xfrm>
            <a:off x="1353312" y="3840480"/>
            <a:ext cx="24780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Money adds up per client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1005840" y="4187952"/>
            <a:ext cx="0" cy="237744"/>
          </a:xfrm>
          <a:prstGeom prst="line">
            <a:avLst/>
          </a:prstGeom>
          <a:noFill/>
          <a:ln w="17780">
            <a:solidFill>
              <a:srgbClr val="E0E3E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04672" y="4425696"/>
            <a:ext cx="402336" cy="402336"/>
          </a:xfrm>
          <a:prstGeom prst="ellipse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04672" y="4553712"/>
            <a:ext cx="4023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Q3</a:t>
            </a:r>
            <a:endParaRPr lang="en-US" sz="700" dirty="0"/>
          </a:p>
        </p:txBody>
      </p:sp>
      <p:sp>
        <p:nvSpPr>
          <p:cNvPr id="19" name="Text 17"/>
          <p:cNvSpPr/>
          <p:nvPr/>
        </p:nvSpPr>
        <p:spPr>
          <a:xfrm>
            <a:off x="1353312" y="4517136"/>
            <a:ext cx="24780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Our own system runs it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1005840" y="4864608"/>
            <a:ext cx="0" cy="237744"/>
          </a:xfrm>
          <a:prstGeom prst="line">
            <a:avLst/>
          </a:prstGeom>
          <a:noFill/>
          <a:ln w="17780">
            <a:solidFill>
              <a:srgbClr val="E0E3E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04672" y="5102352"/>
            <a:ext cx="402336" cy="402336"/>
          </a:xfrm>
          <a:prstGeom prst="ellipse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04672" y="5230368"/>
            <a:ext cx="4023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Q4</a:t>
            </a:r>
            <a:endParaRPr lang="en-US" sz="700" dirty="0"/>
          </a:p>
        </p:txBody>
      </p:sp>
      <p:sp>
        <p:nvSpPr>
          <p:cNvPr id="23" name="Text 21"/>
          <p:cNvSpPr/>
          <p:nvPr/>
        </p:nvSpPr>
        <p:spPr>
          <a:xfrm>
            <a:off x="1353312" y="5193792"/>
            <a:ext cx="24780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25–50 clients, no chaos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4343400" y="2011680"/>
            <a:ext cx="3502152" cy="4023360"/>
          </a:xfrm>
          <a:prstGeom prst="roundRect">
            <a:avLst>
              <a:gd name="adj" fmla="val 2872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343400" y="2011680"/>
            <a:ext cx="3502152" cy="786384"/>
          </a:xfrm>
          <a:prstGeom prst="rect">
            <a:avLst/>
          </a:prstGeom>
          <a:solidFill>
            <a:srgbClr val="2B303B"/>
          </a:solidFill>
          <a:ln w="12700">
            <a:solidFill>
              <a:srgbClr val="2B303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562856" y="2185416"/>
            <a:ext cx="1828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20" b="1" spc="14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YEAR 2</a:t>
            </a:r>
            <a:endParaRPr lang="en-US" sz="720" dirty="0"/>
          </a:p>
        </p:txBody>
      </p:sp>
      <p:sp>
        <p:nvSpPr>
          <p:cNvPr id="27" name="Text 25"/>
          <p:cNvSpPr/>
          <p:nvPr/>
        </p:nvSpPr>
        <p:spPr>
          <a:xfrm>
            <a:off x="4562856" y="2414016"/>
            <a:ext cx="3063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Take the people out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4581144" y="3072384"/>
            <a:ext cx="402336" cy="402336"/>
          </a:xfrm>
          <a:prstGeom prst="ellipse">
            <a:avLst/>
          </a:prstGeom>
          <a:solidFill>
            <a:srgbClr val="2B303B"/>
          </a:solidFill>
          <a:ln w="12700">
            <a:solidFill>
              <a:srgbClr val="2B303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581144" y="3200400"/>
            <a:ext cx="4023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Q5</a:t>
            </a:r>
            <a:endParaRPr lang="en-US" sz="700" dirty="0"/>
          </a:p>
        </p:txBody>
      </p:sp>
      <p:sp>
        <p:nvSpPr>
          <p:cNvPr id="30" name="Text 28"/>
          <p:cNvSpPr/>
          <p:nvPr/>
        </p:nvSpPr>
        <p:spPr>
          <a:xfrm>
            <a:off x="5129784" y="3163824"/>
            <a:ext cx="24780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 controls it by phone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4782312" y="3511296"/>
            <a:ext cx="0" cy="237744"/>
          </a:xfrm>
          <a:prstGeom prst="line">
            <a:avLst/>
          </a:prstGeom>
          <a:noFill/>
          <a:ln w="17780">
            <a:solidFill>
              <a:srgbClr val="E0E3E8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4581144" y="3749040"/>
            <a:ext cx="402336" cy="402336"/>
          </a:xfrm>
          <a:prstGeom prst="ellipse">
            <a:avLst/>
          </a:prstGeom>
          <a:solidFill>
            <a:srgbClr val="2B303B"/>
          </a:solidFill>
          <a:ln w="12700">
            <a:solidFill>
              <a:srgbClr val="2B303B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581144" y="3877056"/>
            <a:ext cx="4023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Q6</a:t>
            </a:r>
            <a:endParaRPr lang="en-US" sz="700" dirty="0"/>
          </a:p>
        </p:txBody>
      </p:sp>
      <p:sp>
        <p:nvSpPr>
          <p:cNvPr id="34" name="Text 32"/>
          <p:cNvSpPr/>
          <p:nvPr/>
        </p:nvSpPr>
        <p:spPr>
          <a:xfrm>
            <a:off x="5129784" y="3840480"/>
            <a:ext cx="24780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Conversations run themselves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4782312" y="4187952"/>
            <a:ext cx="0" cy="237744"/>
          </a:xfrm>
          <a:prstGeom prst="line">
            <a:avLst/>
          </a:prstGeom>
          <a:noFill/>
          <a:ln w="17780">
            <a:solidFill>
              <a:srgbClr val="E0E3E8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4581144" y="4425696"/>
            <a:ext cx="402336" cy="402336"/>
          </a:xfrm>
          <a:prstGeom prst="ellipse">
            <a:avLst/>
          </a:prstGeom>
          <a:solidFill>
            <a:srgbClr val="2B303B"/>
          </a:solidFill>
          <a:ln w="12700">
            <a:solidFill>
              <a:srgbClr val="2B303B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581144" y="4553712"/>
            <a:ext cx="4023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Q7</a:t>
            </a:r>
            <a:endParaRPr lang="en-US" sz="700" dirty="0"/>
          </a:p>
        </p:txBody>
      </p:sp>
      <p:sp>
        <p:nvSpPr>
          <p:cNvPr id="38" name="Text 36"/>
          <p:cNvSpPr/>
          <p:nvPr/>
        </p:nvSpPr>
        <p:spPr>
          <a:xfrm>
            <a:off x="5129784" y="4517136"/>
            <a:ext cx="24780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Videos made on schedule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4782312" y="4864608"/>
            <a:ext cx="0" cy="237744"/>
          </a:xfrm>
          <a:prstGeom prst="line">
            <a:avLst/>
          </a:prstGeom>
          <a:noFill/>
          <a:ln w="17780">
            <a:solidFill>
              <a:srgbClr val="E0E3E8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4581144" y="5102352"/>
            <a:ext cx="402336" cy="402336"/>
          </a:xfrm>
          <a:prstGeom prst="ellipse">
            <a:avLst/>
          </a:prstGeom>
          <a:solidFill>
            <a:srgbClr val="2B303B"/>
          </a:solidFill>
          <a:ln w="12700">
            <a:solidFill>
              <a:srgbClr val="2B303B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581144" y="5230368"/>
            <a:ext cx="4023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Q8</a:t>
            </a:r>
            <a:endParaRPr lang="en-US" sz="700" dirty="0"/>
          </a:p>
        </p:txBody>
      </p:sp>
      <p:sp>
        <p:nvSpPr>
          <p:cNvPr id="42" name="Text 40"/>
          <p:cNvSpPr/>
          <p:nvPr/>
        </p:nvSpPr>
        <p:spPr>
          <a:xfrm>
            <a:off x="5129784" y="5193792"/>
            <a:ext cx="24780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It tests and improves itself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8119872" y="2011680"/>
            <a:ext cx="3502152" cy="4023360"/>
          </a:xfrm>
          <a:prstGeom prst="roundRect">
            <a:avLst>
              <a:gd name="adj" fmla="val 2872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44" name="Shape 42"/>
          <p:cNvSpPr/>
          <p:nvPr/>
        </p:nvSpPr>
        <p:spPr>
          <a:xfrm>
            <a:off x="8119872" y="2011680"/>
            <a:ext cx="3502152" cy="786384"/>
          </a:xfrm>
          <a:prstGeom prst="rect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8339328" y="2185416"/>
            <a:ext cx="18288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20" b="1" spc="14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YEAR 3</a:t>
            </a:r>
            <a:endParaRPr lang="en-US" sz="720" dirty="0"/>
          </a:p>
        </p:txBody>
      </p:sp>
      <p:sp>
        <p:nvSpPr>
          <p:cNvPr id="46" name="Text 44"/>
          <p:cNvSpPr/>
          <p:nvPr/>
        </p:nvSpPr>
        <p:spPr>
          <a:xfrm>
            <a:off x="8339328" y="2414016"/>
            <a:ext cx="3063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Sell it as a product</a:t>
            </a:r>
            <a:endParaRPr lang="en-US" sz="1500" dirty="0"/>
          </a:p>
        </p:txBody>
      </p:sp>
      <p:sp>
        <p:nvSpPr>
          <p:cNvPr id="47" name="Shape 45"/>
          <p:cNvSpPr/>
          <p:nvPr/>
        </p:nvSpPr>
        <p:spPr>
          <a:xfrm>
            <a:off x="8357616" y="3072384"/>
            <a:ext cx="402336" cy="402336"/>
          </a:xfrm>
          <a:prstGeom prst="ellipse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8357616" y="3200400"/>
            <a:ext cx="4023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Q9</a:t>
            </a:r>
            <a:endParaRPr lang="en-US" sz="700" dirty="0"/>
          </a:p>
        </p:txBody>
      </p:sp>
      <p:sp>
        <p:nvSpPr>
          <p:cNvPr id="49" name="Text 47"/>
          <p:cNvSpPr/>
          <p:nvPr/>
        </p:nvSpPr>
        <p:spPr>
          <a:xfrm>
            <a:off x="8906256" y="3163824"/>
            <a:ext cx="24780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New trades by settings</a:t>
            </a:r>
            <a:endParaRPr lang="en-US" sz="1000" dirty="0"/>
          </a:p>
        </p:txBody>
      </p:sp>
      <p:sp>
        <p:nvSpPr>
          <p:cNvPr id="50" name="Shape 48"/>
          <p:cNvSpPr/>
          <p:nvPr/>
        </p:nvSpPr>
        <p:spPr>
          <a:xfrm>
            <a:off x="8558784" y="3511296"/>
            <a:ext cx="0" cy="237744"/>
          </a:xfrm>
          <a:prstGeom prst="line">
            <a:avLst/>
          </a:prstGeom>
          <a:noFill/>
          <a:ln w="17780">
            <a:solidFill>
              <a:srgbClr val="E0E3E8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8357616" y="3749040"/>
            <a:ext cx="402336" cy="402336"/>
          </a:xfrm>
          <a:prstGeom prst="ellipse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8357616" y="3877056"/>
            <a:ext cx="4023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Q10</a:t>
            </a:r>
            <a:endParaRPr lang="en-US" sz="700" dirty="0"/>
          </a:p>
        </p:txBody>
      </p:sp>
      <p:sp>
        <p:nvSpPr>
          <p:cNvPr id="53" name="Text 51"/>
          <p:cNvSpPr/>
          <p:nvPr/>
        </p:nvSpPr>
        <p:spPr>
          <a:xfrm>
            <a:off x="8906256" y="3840480"/>
            <a:ext cx="24780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Partners run their own</a:t>
            </a:r>
            <a:endParaRPr lang="en-US" sz="1000" dirty="0"/>
          </a:p>
        </p:txBody>
      </p:sp>
      <p:sp>
        <p:nvSpPr>
          <p:cNvPr id="54" name="Shape 52"/>
          <p:cNvSpPr/>
          <p:nvPr/>
        </p:nvSpPr>
        <p:spPr>
          <a:xfrm>
            <a:off x="8558784" y="4187952"/>
            <a:ext cx="0" cy="237744"/>
          </a:xfrm>
          <a:prstGeom prst="line">
            <a:avLst/>
          </a:prstGeom>
          <a:noFill/>
          <a:ln w="17780">
            <a:solidFill>
              <a:srgbClr val="E0E3E8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8357616" y="4425696"/>
            <a:ext cx="402336" cy="402336"/>
          </a:xfrm>
          <a:prstGeom prst="ellipse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8357616" y="4553712"/>
            <a:ext cx="4023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Q11</a:t>
            </a:r>
            <a:endParaRPr lang="en-US" sz="700" dirty="0"/>
          </a:p>
        </p:txBody>
      </p:sp>
      <p:sp>
        <p:nvSpPr>
          <p:cNvPr id="57" name="Text 55"/>
          <p:cNvSpPr/>
          <p:nvPr/>
        </p:nvSpPr>
        <p:spPr>
          <a:xfrm>
            <a:off x="8906256" y="4517136"/>
            <a:ext cx="24780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New clients start faster</a:t>
            </a:r>
            <a:endParaRPr lang="en-US" sz="1000" dirty="0"/>
          </a:p>
        </p:txBody>
      </p:sp>
      <p:sp>
        <p:nvSpPr>
          <p:cNvPr id="58" name="Shape 56"/>
          <p:cNvSpPr/>
          <p:nvPr/>
        </p:nvSpPr>
        <p:spPr>
          <a:xfrm>
            <a:off x="8558784" y="4864608"/>
            <a:ext cx="0" cy="237744"/>
          </a:xfrm>
          <a:prstGeom prst="line">
            <a:avLst/>
          </a:prstGeom>
          <a:noFill/>
          <a:ln w="17780">
            <a:solidFill>
              <a:srgbClr val="E0E3E8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8357616" y="5102352"/>
            <a:ext cx="402336" cy="402336"/>
          </a:xfrm>
          <a:prstGeom prst="ellipse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8357616" y="5230368"/>
            <a:ext cx="4023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Q12</a:t>
            </a:r>
            <a:endParaRPr lang="en-US" sz="700" dirty="0"/>
          </a:p>
        </p:txBody>
      </p:sp>
      <p:sp>
        <p:nvSpPr>
          <p:cNvPr id="61" name="Text 59"/>
          <p:cNvSpPr/>
          <p:nvPr/>
        </p:nvSpPr>
        <p:spPr>
          <a:xfrm>
            <a:off x="8906256" y="5193792"/>
            <a:ext cx="247802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Ready for 1,000 clients</a:t>
            </a:r>
            <a:endParaRPr lang="en-US" sz="1000" dirty="0"/>
          </a:p>
        </p:txBody>
      </p:sp>
      <p:sp>
        <p:nvSpPr>
          <p:cNvPr id="62" name="Text 60"/>
          <p:cNvSpPr/>
          <p:nvPr/>
        </p:nvSpPr>
        <p:spPr>
          <a:xfrm>
            <a:off x="566928" y="6528816"/>
            <a:ext cx="5486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spc="140" kern="0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CONFIDENTIAL · STPIERRE.AI · AUGUST 2026</a:t>
            </a:r>
            <a:endParaRPr lang="en-US" sz="660" dirty="0"/>
          </a:p>
        </p:txBody>
      </p:sp>
      <p:sp>
        <p:nvSpPr>
          <p:cNvPr id="63" name="Text 61"/>
          <p:cNvSpPr/>
          <p:nvPr/>
        </p:nvSpPr>
        <p:spPr>
          <a:xfrm>
            <a:off x="11146536" y="6519672"/>
            <a:ext cx="47548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17</a:t>
            </a:r>
            <a:endParaRPr lang="en-US" sz="7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EAEC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20624"/>
            <a:ext cx="7315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60" b="1" spc="180" kern="0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WE SELL</a:t>
            </a:r>
            <a:endParaRPr lang="en-US" sz="76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105509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 show him customers waiting in his own town.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0424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 build the demand first, then go find the contractor. The demo is real homeowners, not a slide deck.</a:t>
            </a:r>
            <a:endParaRPr lang="en-US" sz="1140" dirty="0"/>
          </a:p>
        </p:txBody>
      </p:sp>
      <p:sp>
        <p:nvSpPr>
          <p:cNvPr id="5" name="Shape 3"/>
          <p:cNvSpPr/>
          <p:nvPr/>
        </p:nvSpPr>
        <p:spPr>
          <a:xfrm>
            <a:off x="603504" y="1993392"/>
            <a:ext cx="530352" cy="530352"/>
          </a:xfrm>
          <a:prstGeom prst="ellipse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03504" y="2185416"/>
            <a:ext cx="53035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389888" y="2020824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Create homeowner demand first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4956048" y="2066544"/>
            <a:ext cx="2834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Local pages and videos, running before we call anyone</a:t>
            </a:r>
            <a:endParaRPr lang="en-US" sz="940" dirty="0"/>
          </a:p>
        </p:txBody>
      </p:sp>
      <p:sp>
        <p:nvSpPr>
          <p:cNvPr id="9" name="Shape 7"/>
          <p:cNvSpPr/>
          <p:nvPr/>
        </p:nvSpPr>
        <p:spPr>
          <a:xfrm>
            <a:off x="868680" y="2542032"/>
            <a:ext cx="0" cy="274320"/>
          </a:xfrm>
          <a:prstGeom prst="line">
            <a:avLst/>
          </a:prstGeom>
          <a:noFill/>
          <a:ln w="17780">
            <a:solidFill>
              <a:srgbClr val="E0E3E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03504" y="2816352"/>
            <a:ext cx="530352" cy="530352"/>
          </a:xfrm>
          <a:prstGeom prst="ellipse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03504" y="3008376"/>
            <a:ext cx="53035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1389888" y="2843784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Find the contractor in that town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4956048" y="2889504"/>
            <a:ext cx="2834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Calls, email and referrals from the founder</a:t>
            </a:r>
            <a:endParaRPr lang="en-US" sz="940" dirty="0"/>
          </a:p>
        </p:txBody>
      </p:sp>
      <p:sp>
        <p:nvSpPr>
          <p:cNvPr id="14" name="Shape 12"/>
          <p:cNvSpPr/>
          <p:nvPr/>
        </p:nvSpPr>
        <p:spPr>
          <a:xfrm>
            <a:off x="868680" y="3364992"/>
            <a:ext cx="0" cy="274320"/>
          </a:xfrm>
          <a:prstGeom prst="line">
            <a:avLst/>
          </a:prstGeom>
          <a:noFill/>
          <a:ln w="17780">
            <a:solidFill>
              <a:srgbClr val="E0E3E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03504" y="3639312"/>
            <a:ext cx="530352" cy="530352"/>
          </a:xfrm>
          <a:prstGeom prst="ellipse">
            <a:avLst/>
          </a:prstGeom>
          <a:solidFill>
            <a:srgbClr val="2B303B"/>
          </a:solidFill>
          <a:ln w="12700">
            <a:solidFill>
              <a:srgbClr val="2B303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03504" y="3831336"/>
            <a:ext cx="53035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1389888" y="3666744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Show him the real conversations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4956048" y="3712464"/>
            <a:ext cx="2834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a dashboard — actual people asking for help</a:t>
            </a:r>
            <a:endParaRPr lang="en-US" sz="940" dirty="0"/>
          </a:p>
        </p:txBody>
      </p:sp>
      <p:sp>
        <p:nvSpPr>
          <p:cNvPr id="19" name="Shape 17"/>
          <p:cNvSpPr/>
          <p:nvPr/>
        </p:nvSpPr>
        <p:spPr>
          <a:xfrm>
            <a:off x="868680" y="4187952"/>
            <a:ext cx="0" cy="274320"/>
          </a:xfrm>
          <a:prstGeom prst="line">
            <a:avLst/>
          </a:prstGeom>
          <a:noFill/>
          <a:ln w="17780">
            <a:solidFill>
              <a:srgbClr val="E0E3E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03504" y="4462272"/>
            <a:ext cx="530352" cy="530352"/>
          </a:xfrm>
          <a:prstGeom prst="ellipse">
            <a:avLst/>
          </a:prstGeom>
          <a:solidFill>
            <a:srgbClr val="2B303B"/>
          </a:solidFill>
          <a:ln w="12700">
            <a:solidFill>
              <a:srgbClr val="2B303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03504" y="4654296"/>
            <a:ext cx="53035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1389888" y="4489704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Start a paid trial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4956048" y="4535424"/>
            <a:ext cx="2834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One trade, one territory, one promise</a:t>
            </a:r>
            <a:endParaRPr lang="en-US" sz="940" dirty="0"/>
          </a:p>
        </p:txBody>
      </p:sp>
      <p:sp>
        <p:nvSpPr>
          <p:cNvPr id="24" name="Shape 22"/>
          <p:cNvSpPr/>
          <p:nvPr/>
        </p:nvSpPr>
        <p:spPr>
          <a:xfrm>
            <a:off x="868680" y="5010912"/>
            <a:ext cx="0" cy="274320"/>
          </a:xfrm>
          <a:prstGeom prst="line">
            <a:avLst/>
          </a:prstGeom>
          <a:noFill/>
          <a:ln w="17780">
            <a:solidFill>
              <a:srgbClr val="E0E3E8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03504" y="5285232"/>
            <a:ext cx="530352" cy="530352"/>
          </a:xfrm>
          <a:prstGeom prst="ellipse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03504" y="5477256"/>
            <a:ext cx="53035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05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1389888" y="5312664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Grow once it works</a:t>
            </a:r>
            <a:endParaRPr lang="en-US" sz="1450" dirty="0"/>
          </a:p>
        </p:txBody>
      </p:sp>
      <p:sp>
        <p:nvSpPr>
          <p:cNvPr id="28" name="Text 26"/>
          <p:cNvSpPr/>
          <p:nvPr/>
        </p:nvSpPr>
        <p:spPr>
          <a:xfrm>
            <a:off x="4956048" y="5358384"/>
            <a:ext cx="2834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More volume, more towns, more services</a:t>
            </a:r>
            <a:endParaRPr lang="en-US" sz="940" dirty="0"/>
          </a:p>
        </p:txBody>
      </p:sp>
      <p:sp>
        <p:nvSpPr>
          <p:cNvPr id="29" name="Shape 27"/>
          <p:cNvSpPr/>
          <p:nvPr/>
        </p:nvSpPr>
        <p:spPr>
          <a:xfrm>
            <a:off x="8046720" y="1975104"/>
            <a:ext cx="3575304" cy="4023360"/>
          </a:xfrm>
          <a:prstGeom prst="roundRect">
            <a:avLst>
              <a:gd name="adj" fmla="val 2813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8046720" y="1975104"/>
            <a:ext cx="3575304" cy="54864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284464" y="2249424"/>
            <a:ext cx="31089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b="1" spc="115" kern="0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SELLING HAS PRODUCED SO FAR</a:t>
            </a:r>
            <a:endParaRPr lang="en-US" sz="740" dirty="0"/>
          </a:p>
        </p:txBody>
      </p:sp>
      <p:sp>
        <p:nvSpPr>
          <p:cNvPr id="32" name="Text 30"/>
          <p:cNvSpPr/>
          <p:nvPr/>
        </p:nvSpPr>
        <p:spPr>
          <a:xfrm>
            <a:off x="8284464" y="2688336"/>
            <a:ext cx="1417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48/day</a:t>
            </a:r>
            <a:endParaRPr lang="en-US" sz="2400" dirty="0"/>
          </a:p>
        </p:txBody>
      </p:sp>
      <p:sp>
        <p:nvSpPr>
          <p:cNvPr id="33" name="Text 31"/>
          <p:cNvSpPr/>
          <p:nvPr/>
        </p:nvSpPr>
        <p:spPr>
          <a:xfrm>
            <a:off x="9784080" y="2798064"/>
            <a:ext cx="170078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cold emails going out</a:t>
            </a:r>
            <a:endParaRPr lang="en-US" sz="880" dirty="0"/>
          </a:p>
        </p:txBody>
      </p:sp>
      <p:sp>
        <p:nvSpPr>
          <p:cNvPr id="34" name="Shape 32"/>
          <p:cNvSpPr/>
          <p:nvPr/>
        </p:nvSpPr>
        <p:spPr>
          <a:xfrm>
            <a:off x="8284464" y="3291840"/>
            <a:ext cx="3108960" cy="0"/>
          </a:xfrm>
          <a:prstGeom prst="line">
            <a:avLst/>
          </a:prstGeom>
          <a:noFill/>
          <a:ln w="11430">
            <a:solidFill>
              <a:srgbClr val="E0E3E8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8284464" y="3529584"/>
            <a:ext cx="1417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357</a:t>
            </a:r>
            <a:endParaRPr lang="en-US" sz="2400" dirty="0"/>
          </a:p>
        </p:txBody>
      </p:sp>
      <p:sp>
        <p:nvSpPr>
          <p:cNvPr id="36" name="Text 34"/>
          <p:cNvSpPr/>
          <p:nvPr/>
        </p:nvSpPr>
        <p:spPr>
          <a:xfrm>
            <a:off x="9784080" y="3639312"/>
            <a:ext cx="170078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sent to date</a:t>
            </a:r>
            <a:endParaRPr lang="en-US" sz="880" dirty="0"/>
          </a:p>
        </p:txBody>
      </p:sp>
      <p:sp>
        <p:nvSpPr>
          <p:cNvPr id="37" name="Shape 35"/>
          <p:cNvSpPr/>
          <p:nvPr/>
        </p:nvSpPr>
        <p:spPr>
          <a:xfrm>
            <a:off x="8284464" y="4133088"/>
            <a:ext cx="3108960" cy="0"/>
          </a:xfrm>
          <a:prstGeom prst="line">
            <a:avLst/>
          </a:prstGeom>
          <a:noFill/>
          <a:ln w="11430">
            <a:solidFill>
              <a:srgbClr val="E0E3E8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284464" y="4370832"/>
            <a:ext cx="1417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12</a:t>
            </a:r>
            <a:endParaRPr lang="en-US" sz="2400" dirty="0"/>
          </a:p>
        </p:txBody>
      </p:sp>
      <p:sp>
        <p:nvSpPr>
          <p:cNvPr id="39" name="Text 37"/>
          <p:cNvSpPr/>
          <p:nvPr/>
        </p:nvSpPr>
        <p:spPr>
          <a:xfrm>
            <a:off x="9784080" y="4480560"/>
            <a:ext cx="170078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replies · nobody unsubscribed</a:t>
            </a:r>
            <a:endParaRPr lang="en-US" sz="880" dirty="0"/>
          </a:p>
        </p:txBody>
      </p:sp>
      <p:sp>
        <p:nvSpPr>
          <p:cNvPr id="40" name="Shape 38"/>
          <p:cNvSpPr/>
          <p:nvPr/>
        </p:nvSpPr>
        <p:spPr>
          <a:xfrm>
            <a:off x="8284464" y="4974336"/>
            <a:ext cx="3108960" cy="0"/>
          </a:xfrm>
          <a:prstGeom prst="line">
            <a:avLst/>
          </a:prstGeom>
          <a:noFill/>
          <a:ln w="11430">
            <a:solidFill>
              <a:srgbClr val="E0E3E8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8284464" y="5212080"/>
            <a:ext cx="1417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$1,550</a:t>
            </a:r>
            <a:endParaRPr lang="en-US" sz="2400" dirty="0"/>
          </a:p>
        </p:txBody>
      </p:sp>
      <p:sp>
        <p:nvSpPr>
          <p:cNvPr id="42" name="Text 40"/>
          <p:cNvSpPr/>
          <p:nvPr/>
        </p:nvSpPr>
        <p:spPr>
          <a:xfrm>
            <a:off x="9784080" y="5321808"/>
            <a:ext cx="170078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cash in from the first deal</a:t>
            </a:r>
            <a:endParaRPr lang="en-US" sz="880" dirty="0"/>
          </a:p>
        </p:txBody>
      </p:sp>
      <p:sp>
        <p:nvSpPr>
          <p:cNvPr id="43" name="Text 41"/>
          <p:cNvSpPr/>
          <p:nvPr/>
        </p:nvSpPr>
        <p:spPr>
          <a:xfrm>
            <a:off x="566928" y="6528816"/>
            <a:ext cx="5486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spc="140" kern="0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CONFIDENTIAL · STPIERRE.AI · AUGUST 2026</a:t>
            </a:r>
            <a:endParaRPr lang="en-US" sz="660" dirty="0"/>
          </a:p>
        </p:txBody>
      </p:sp>
      <p:sp>
        <p:nvSpPr>
          <p:cNvPr id="44" name="Text 42"/>
          <p:cNvSpPr/>
          <p:nvPr/>
        </p:nvSpPr>
        <p:spPr>
          <a:xfrm>
            <a:off x="11146536" y="6519672"/>
            <a:ext cx="47548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18</a:t>
            </a:r>
            <a:endParaRPr lang="en-US" sz="7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EAEC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20624"/>
            <a:ext cx="7315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60" b="1" spc="180" kern="0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TEAM</a:t>
            </a:r>
            <a:endParaRPr lang="en-US" sz="76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105509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Built by the operator. Scaled by a product team.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0424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advantage is that all of this already runs on real customers. The next four hires turn it into a product.</a:t>
            </a:r>
            <a:endParaRPr lang="en-US" sz="1140" dirty="0"/>
          </a:p>
        </p:txBody>
      </p:sp>
      <p:sp>
        <p:nvSpPr>
          <p:cNvPr id="5" name="Shape 3"/>
          <p:cNvSpPr/>
          <p:nvPr/>
        </p:nvSpPr>
        <p:spPr>
          <a:xfrm>
            <a:off x="566928" y="1975104"/>
            <a:ext cx="3931920" cy="4023360"/>
          </a:xfrm>
          <a:prstGeom prst="roundRect">
            <a:avLst>
              <a:gd name="adj" fmla="val 2558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66928" y="1975104"/>
            <a:ext cx="3931920" cy="54864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59536" y="2322576"/>
            <a:ext cx="1042416" cy="1042416"/>
          </a:xfrm>
          <a:prstGeom prst="ellipse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9536" y="2724912"/>
            <a:ext cx="104241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59536" y="3621024"/>
            <a:ext cx="3291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Alex St. Pierre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859536" y="4096512"/>
            <a:ext cx="2743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15" kern="0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FOUNDER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859536" y="4480560"/>
            <a:ext cx="331012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6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Built the ads, the texting, the hand-off into contractor software and the database behind all of it — and runs it every day against real homeowner demand.</a:t>
            </a:r>
            <a:endParaRPr lang="en-US" sz="1060" dirty="0"/>
          </a:p>
        </p:txBody>
      </p:sp>
      <p:sp>
        <p:nvSpPr>
          <p:cNvPr id="12" name="Shape 10"/>
          <p:cNvSpPr/>
          <p:nvPr/>
        </p:nvSpPr>
        <p:spPr>
          <a:xfrm>
            <a:off x="4846320" y="2084832"/>
            <a:ext cx="457200" cy="457200"/>
          </a:xfrm>
          <a:prstGeom prst="ellipse">
            <a:avLst/>
          </a:prstGeom>
          <a:solidFill>
            <a:srgbClr val="2B303B"/>
          </a:solidFill>
          <a:ln w="12700">
            <a:solidFill>
              <a:srgbClr val="2B303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846320" y="2240280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700" dirty="0"/>
          </a:p>
        </p:txBody>
      </p:sp>
      <p:sp>
        <p:nvSpPr>
          <p:cNvPr id="14" name="Text 12"/>
          <p:cNvSpPr/>
          <p:nvPr/>
        </p:nvSpPr>
        <p:spPr>
          <a:xfrm>
            <a:off x="5541264" y="2029968"/>
            <a:ext cx="6080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Engineer who turns our workflows into software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541264" y="2395728"/>
            <a:ext cx="6035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One system that serves every client instead of one setup each.</a:t>
            </a:r>
            <a:endParaRPr lang="en-US" sz="960" dirty="0"/>
          </a:p>
        </p:txBody>
      </p:sp>
      <p:sp>
        <p:nvSpPr>
          <p:cNvPr id="16" name="Shape 14"/>
          <p:cNvSpPr/>
          <p:nvPr/>
        </p:nvSpPr>
        <p:spPr>
          <a:xfrm>
            <a:off x="4846320" y="3054096"/>
            <a:ext cx="457200" cy="457200"/>
          </a:xfrm>
          <a:prstGeom prst="ellipse">
            <a:avLst/>
          </a:prstGeom>
          <a:solidFill>
            <a:srgbClr val="2B303B"/>
          </a:solidFill>
          <a:ln w="12700">
            <a:solidFill>
              <a:srgbClr val="2B303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846320" y="3209544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700" dirty="0"/>
          </a:p>
        </p:txBody>
      </p:sp>
      <p:sp>
        <p:nvSpPr>
          <p:cNvPr id="18" name="Text 16"/>
          <p:cNvSpPr/>
          <p:nvPr/>
        </p:nvSpPr>
        <p:spPr>
          <a:xfrm>
            <a:off x="5541264" y="2999232"/>
            <a:ext cx="6080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Engineer who keeps it from breaking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5541264" y="3364992"/>
            <a:ext cx="6035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Owns alerts, connections to other tools, and safe releases.</a:t>
            </a:r>
            <a:endParaRPr lang="en-US" sz="960" dirty="0"/>
          </a:p>
        </p:txBody>
      </p:sp>
      <p:sp>
        <p:nvSpPr>
          <p:cNvPr id="20" name="Shape 18"/>
          <p:cNvSpPr/>
          <p:nvPr/>
        </p:nvSpPr>
        <p:spPr>
          <a:xfrm>
            <a:off x="4846320" y="4023360"/>
            <a:ext cx="457200" cy="457200"/>
          </a:xfrm>
          <a:prstGeom prst="ellipse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846320" y="4178808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700" dirty="0"/>
          </a:p>
        </p:txBody>
      </p:sp>
      <p:sp>
        <p:nvSpPr>
          <p:cNvPr id="22" name="Text 20"/>
          <p:cNvSpPr/>
          <p:nvPr/>
        </p:nvSpPr>
        <p:spPr>
          <a:xfrm>
            <a:off x="5541264" y="3968496"/>
            <a:ext cx="6080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Operations lead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5541264" y="4334256"/>
            <a:ext cx="6035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Turns every complaint and failure into a fix in the product.</a:t>
            </a:r>
            <a:endParaRPr lang="en-US" sz="960" dirty="0"/>
          </a:p>
        </p:txBody>
      </p:sp>
      <p:sp>
        <p:nvSpPr>
          <p:cNvPr id="24" name="Shape 22"/>
          <p:cNvSpPr/>
          <p:nvPr/>
        </p:nvSpPr>
        <p:spPr>
          <a:xfrm>
            <a:off x="4846320" y="4992624"/>
            <a:ext cx="457200" cy="457200"/>
          </a:xfrm>
          <a:prstGeom prst="ellipse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846320" y="5148072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</a:t>
            </a:r>
            <a:endParaRPr lang="en-US" sz="700" dirty="0"/>
          </a:p>
        </p:txBody>
      </p:sp>
      <p:sp>
        <p:nvSpPr>
          <p:cNvPr id="26" name="Text 24"/>
          <p:cNvSpPr/>
          <p:nvPr/>
        </p:nvSpPr>
        <p:spPr>
          <a:xfrm>
            <a:off x="5541264" y="4937760"/>
            <a:ext cx="6080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Salesperson, once the founder proves it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5541264" y="5303520"/>
            <a:ext cx="6035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 do not hire sales until the motion is repeatable.</a:t>
            </a:r>
            <a:endParaRPr lang="en-US" sz="960" dirty="0"/>
          </a:p>
        </p:txBody>
      </p:sp>
      <p:sp>
        <p:nvSpPr>
          <p:cNvPr id="28" name="Shape 26"/>
          <p:cNvSpPr/>
          <p:nvPr/>
        </p:nvSpPr>
        <p:spPr>
          <a:xfrm>
            <a:off x="4846320" y="5596128"/>
            <a:ext cx="6775704" cy="402336"/>
          </a:xfrm>
          <a:prstGeom prst="roundRect">
            <a:avLst>
              <a:gd name="adj" fmla="val 25000"/>
            </a:avLst>
          </a:prstGeom>
          <a:solidFill>
            <a:srgbClr val="EAECF0"/>
          </a:solidFill>
          <a:ln w="11430">
            <a:solidFill>
              <a:srgbClr val="E0E3E8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029200" y="5724144"/>
            <a:ext cx="64099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“Seven people running a thousand clients” means the service team — not the whole company.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566928" y="6528816"/>
            <a:ext cx="5486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spc="140" kern="0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CONFIDENTIAL · STPIERRE.AI · AUGUST 2026</a:t>
            </a:r>
            <a:endParaRPr lang="en-US" sz="660" dirty="0"/>
          </a:p>
        </p:txBody>
      </p:sp>
      <p:sp>
        <p:nvSpPr>
          <p:cNvPr id="31" name="Text 29"/>
          <p:cNvSpPr/>
          <p:nvPr/>
        </p:nvSpPr>
        <p:spPr>
          <a:xfrm>
            <a:off x="11146536" y="6519672"/>
            <a:ext cx="47548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19</a:t>
            </a:r>
            <a:endParaRPr lang="en-US" sz="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AEC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20624"/>
            <a:ext cx="7315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60" b="1" spc="180" kern="0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SHIFT</a:t>
            </a:r>
            <a:endParaRPr lang="en-US" sz="76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105509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Marketing agencies are turning into software companies.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0424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you sell stops being people’s time. It becomes a system that does the work for you.</a:t>
            </a:r>
            <a:endParaRPr lang="en-US" sz="1140" dirty="0"/>
          </a:p>
        </p:txBody>
      </p:sp>
      <p:sp>
        <p:nvSpPr>
          <p:cNvPr id="5" name="Shape 3"/>
          <p:cNvSpPr/>
          <p:nvPr/>
        </p:nvSpPr>
        <p:spPr>
          <a:xfrm>
            <a:off x="566928" y="2048256"/>
            <a:ext cx="3502152" cy="2980944"/>
          </a:xfrm>
          <a:prstGeom prst="roundRect">
            <a:avLst>
              <a:gd name="adj" fmla="val 3374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66928" y="2048256"/>
            <a:ext cx="3502152" cy="548640"/>
          </a:xfrm>
          <a:prstGeom prst="rect">
            <a:avLst/>
          </a:prstGeom>
          <a:solidFill>
            <a:srgbClr val="2B303B"/>
          </a:solidFill>
          <a:ln w="12700">
            <a:solidFill>
              <a:srgbClr val="2B303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86384" y="2221992"/>
            <a:ext cx="30449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THEN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86384" y="2834640"/>
            <a:ext cx="306324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People do every step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786384" y="3785616"/>
            <a:ext cx="30632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6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 new client means hiring another person. Costs grow as fast as sales.</a:t>
            </a:r>
            <a:endParaRPr lang="en-US" sz="1160" dirty="0"/>
          </a:p>
        </p:txBody>
      </p:sp>
      <p:sp>
        <p:nvSpPr>
          <p:cNvPr id="10" name="Shape 8"/>
          <p:cNvSpPr/>
          <p:nvPr/>
        </p:nvSpPr>
        <p:spPr>
          <a:xfrm>
            <a:off x="4114800" y="3383280"/>
            <a:ext cx="182880" cy="237744"/>
          </a:xfrm>
          <a:prstGeom prst="chevron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43400" y="2048256"/>
            <a:ext cx="3502152" cy="2980944"/>
          </a:xfrm>
          <a:prstGeom prst="roundRect">
            <a:avLst>
              <a:gd name="adj" fmla="val 3374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343400" y="2048256"/>
            <a:ext cx="3502152" cy="548640"/>
          </a:xfrm>
          <a:prstGeom prst="rect">
            <a:avLst/>
          </a:prstGeom>
          <a:solidFill>
            <a:srgbClr val="2B303B"/>
          </a:solidFill>
          <a:ln w="12700">
            <a:solidFill>
              <a:srgbClr val="2B303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62856" y="2221992"/>
            <a:ext cx="30449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NOW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4562856" y="2834640"/>
            <a:ext cx="306324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Templates and cheap labour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4562856" y="3785616"/>
            <a:ext cx="30632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6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Faster and cheaper, but a person still has to run every step by hand.</a:t>
            </a:r>
            <a:endParaRPr lang="en-US" sz="1160" dirty="0"/>
          </a:p>
        </p:txBody>
      </p:sp>
      <p:sp>
        <p:nvSpPr>
          <p:cNvPr id="16" name="Shape 14"/>
          <p:cNvSpPr/>
          <p:nvPr/>
        </p:nvSpPr>
        <p:spPr>
          <a:xfrm>
            <a:off x="7891272" y="3383280"/>
            <a:ext cx="182880" cy="237744"/>
          </a:xfrm>
          <a:prstGeom prst="chevron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119872" y="2048256"/>
            <a:ext cx="3502152" cy="2980944"/>
          </a:xfrm>
          <a:prstGeom prst="roundRect">
            <a:avLst>
              <a:gd name="adj" fmla="val 3374"/>
            </a:avLst>
          </a:prstGeom>
          <a:solidFill>
            <a:srgbClr val="FFFFFF"/>
          </a:solidFill>
          <a:ln w="20320">
            <a:solidFill>
              <a:srgbClr val="C8102E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8119872" y="2048256"/>
            <a:ext cx="3502152" cy="548640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339328" y="2221992"/>
            <a:ext cx="30449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NEXT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8339328" y="2834640"/>
            <a:ext cx="306324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Software does the work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8339328" y="3785616"/>
            <a:ext cx="30632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6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Software runs the daily work. People set the strategy and fix what breaks.</a:t>
            </a:r>
            <a:endParaRPr lang="en-US" sz="1160" dirty="0"/>
          </a:p>
        </p:txBody>
      </p:sp>
      <p:sp>
        <p:nvSpPr>
          <p:cNvPr id="22" name="Shape 20"/>
          <p:cNvSpPr/>
          <p:nvPr/>
        </p:nvSpPr>
        <p:spPr>
          <a:xfrm>
            <a:off x="2834640" y="5596128"/>
            <a:ext cx="6519672" cy="420624"/>
          </a:xfrm>
          <a:prstGeom prst="roundRect">
            <a:avLst>
              <a:gd name="adj" fmla="val 23913"/>
            </a:avLst>
          </a:prstGeom>
          <a:solidFill>
            <a:srgbClr val="101319"/>
          </a:solidFill>
          <a:ln w="12700">
            <a:solidFill>
              <a:srgbClr val="101319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999232" y="5733288"/>
            <a:ext cx="619048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Software handles what repeats.  People handle what changes.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66928" y="6528816"/>
            <a:ext cx="5486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spc="140" kern="0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CONFIDENTIAL · STPIERRE.AI · AUGUST 2026</a:t>
            </a:r>
            <a:endParaRPr lang="en-US" sz="660" dirty="0"/>
          </a:p>
        </p:txBody>
      </p:sp>
      <p:sp>
        <p:nvSpPr>
          <p:cNvPr id="25" name="Text 23"/>
          <p:cNvSpPr/>
          <p:nvPr/>
        </p:nvSpPr>
        <p:spPr>
          <a:xfrm>
            <a:off x="11146536" y="6519672"/>
            <a:ext cx="47548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7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EAEC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20624"/>
            <a:ext cx="7315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60" b="1" spc="180" kern="0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RAISE</a:t>
            </a:r>
            <a:endParaRPr lang="en-US" sz="76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105509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 are raising $1.5M to turn what runs today into a product.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0424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number is a starting point. We would finalise it once the first paying clients prove the economics.</a:t>
            </a:r>
            <a:endParaRPr lang="en-US" sz="1140" dirty="0"/>
          </a:p>
        </p:txBody>
      </p:sp>
      <p:sp>
        <p:nvSpPr>
          <p:cNvPr id="5" name="Shape 3"/>
          <p:cNvSpPr/>
          <p:nvPr/>
        </p:nvSpPr>
        <p:spPr>
          <a:xfrm>
            <a:off x="566928" y="1975104"/>
            <a:ext cx="3346704" cy="3712464"/>
          </a:xfrm>
          <a:prstGeom prst="roundRect">
            <a:avLst>
              <a:gd name="adj" fmla="val 3005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66928" y="1975104"/>
            <a:ext cx="3346704" cy="54864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04672" y="2249424"/>
            <a:ext cx="292608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600" b="1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$1.5M</a:t>
            </a:r>
            <a:endParaRPr lang="en-US" sz="4600" dirty="0"/>
          </a:p>
        </p:txBody>
      </p:sp>
      <p:sp>
        <p:nvSpPr>
          <p:cNvPr id="8" name="Text 6"/>
          <p:cNvSpPr/>
          <p:nvPr/>
        </p:nvSpPr>
        <p:spPr>
          <a:xfrm>
            <a:off x="822960" y="3072384"/>
            <a:ext cx="2743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60" b="1" spc="115" kern="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PRE-SEED, PROPOSED</a:t>
            </a:r>
            <a:endParaRPr lang="en-US" sz="760" dirty="0"/>
          </a:p>
        </p:txBody>
      </p:sp>
      <p:sp>
        <p:nvSpPr>
          <p:cNvPr id="9" name="Text 7"/>
          <p:cNvSpPr/>
          <p:nvPr/>
        </p:nvSpPr>
        <p:spPr>
          <a:xfrm>
            <a:off x="822960" y="3547872"/>
            <a:ext cx="7132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50%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609344" y="3575304"/>
            <a:ext cx="22128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Building the product</a:t>
            </a:r>
            <a:endParaRPr lang="en-US" sz="960" dirty="0"/>
          </a:p>
        </p:txBody>
      </p:sp>
      <p:sp>
        <p:nvSpPr>
          <p:cNvPr id="11" name="Text 9"/>
          <p:cNvSpPr/>
          <p:nvPr/>
        </p:nvSpPr>
        <p:spPr>
          <a:xfrm>
            <a:off x="822960" y="4059936"/>
            <a:ext cx="7132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B303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20%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609344" y="4087368"/>
            <a:ext cx="22128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Keeping it reliable</a:t>
            </a:r>
            <a:endParaRPr lang="en-US" sz="960" dirty="0"/>
          </a:p>
        </p:txBody>
      </p:sp>
      <p:sp>
        <p:nvSpPr>
          <p:cNvPr id="13" name="Text 11"/>
          <p:cNvSpPr/>
          <p:nvPr/>
        </p:nvSpPr>
        <p:spPr>
          <a:xfrm>
            <a:off x="822960" y="4572000"/>
            <a:ext cx="7132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8A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20%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609344" y="4599432"/>
            <a:ext cx="22128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Selling</a:t>
            </a:r>
            <a:endParaRPr lang="en-US" sz="960" dirty="0"/>
          </a:p>
        </p:txBody>
      </p:sp>
      <p:sp>
        <p:nvSpPr>
          <p:cNvPr id="15" name="Text 13"/>
          <p:cNvSpPr/>
          <p:nvPr/>
        </p:nvSpPr>
        <p:spPr>
          <a:xfrm>
            <a:off x="822960" y="5084064"/>
            <a:ext cx="7132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26B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10%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609344" y="5111496"/>
            <a:ext cx="22128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60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Legal and admin</a:t>
            </a:r>
            <a:endParaRPr lang="en-US" sz="960" dirty="0"/>
          </a:p>
        </p:txBody>
      </p:sp>
      <p:sp>
        <p:nvSpPr>
          <p:cNvPr id="17" name="Shape 15"/>
          <p:cNvSpPr/>
          <p:nvPr/>
        </p:nvSpPr>
        <p:spPr>
          <a:xfrm>
            <a:off x="4206240" y="1975104"/>
            <a:ext cx="7415784" cy="3712464"/>
          </a:xfrm>
          <a:prstGeom prst="roundRect">
            <a:avLst>
              <a:gd name="adj" fmla="val 2709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206240" y="1975104"/>
            <a:ext cx="7415784" cy="54864"/>
          </a:xfrm>
          <a:prstGeom prst="rect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462272" y="2267712"/>
            <a:ext cx="32918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60" b="1" spc="115" kern="0" dirty="0">
                <a:solidFill>
                  <a:srgbClr val="1C8A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$1.5M BUYS IN 18 MONTHS</a:t>
            </a:r>
            <a:endParaRPr lang="en-US" sz="760" dirty="0"/>
          </a:p>
        </p:txBody>
      </p:sp>
      <p:sp>
        <p:nvSpPr>
          <p:cNvPr id="20" name="Shape 18"/>
          <p:cNvSpPr/>
          <p:nvPr/>
        </p:nvSpPr>
        <p:spPr>
          <a:xfrm>
            <a:off x="4480560" y="2807208"/>
            <a:ext cx="91440" cy="91440"/>
          </a:xfrm>
          <a:prstGeom prst="ellipse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00016" y="2743200"/>
            <a:ext cx="6583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25 to 50 paying contractors in one trade</a:t>
            </a:r>
            <a:endParaRPr lang="en-US" sz="1120" dirty="0"/>
          </a:p>
        </p:txBody>
      </p:sp>
      <p:sp>
        <p:nvSpPr>
          <p:cNvPr id="22" name="Shape 20"/>
          <p:cNvSpPr/>
          <p:nvPr/>
        </p:nvSpPr>
        <p:spPr>
          <a:xfrm>
            <a:off x="4480560" y="3264408"/>
            <a:ext cx="91440" cy="91440"/>
          </a:xfrm>
          <a:prstGeom prst="ellipse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700016" y="3200400"/>
            <a:ext cx="6583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Our own software running the daily work</a:t>
            </a:r>
            <a:endParaRPr lang="en-US" sz="1120" dirty="0"/>
          </a:p>
        </p:txBody>
      </p:sp>
      <p:sp>
        <p:nvSpPr>
          <p:cNvPr id="24" name="Shape 22"/>
          <p:cNvSpPr/>
          <p:nvPr/>
        </p:nvSpPr>
        <p:spPr>
          <a:xfrm>
            <a:off x="4480560" y="3721608"/>
            <a:ext cx="91440" cy="91440"/>
          </a:xfrm>
          <a:prstGeom prst="ellipse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700016" y="3657600"/>
            <a:ext cx="6583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 can see the sale behind 9 out of 10 visits</a:t>
            </a:r>
            <a:endParaRPr lang="en-US" sz="1120" dirty="0"/>
          </a:p>
        </p:txBody>
      </p:sp>
      <p:sp>
        <p:nvSpPr>
          <p:cNvPr id="26" name="Shape 24"/>
          <p:cNvSpPr/>
          <p:nvPr/>
        </p:nvSpPr>
        <p:spPr>
          <a:xfrm>
            <a:off x="4480560" y="4178808"/>
            <a:ext cx="91440" cy="91440"/>
          </a:xfrm>
          <a:prstGeom prst="ellipse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700016" y="4114800"/>
            <a:ext cx="6583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7 out of 10 recurring tasks running without a person</a:t>
            </a:r>
            <a:endParaRPr lang="en-US" sz="1120" dirty="0"/>
          </a:p>
        </p:txBody>
      </p:sp>
      <p:sp>
        <p:nvSpPr>
          <p:cNvPr id="28" name="Shape 26"/>
          <p:cNvSpPr/>
          <p:nvPr/>
        </p:nvSpPr>
        <p:spPr>
          <a:xfrm>
            <a:off x="4480560" y="4636008"/>
            <a:ext cx="91440" cy="91440"/>
          </a:xfrm>
          <a:prstGeom prst="ellipse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700016" y="4572000"/>
            <a:ext cx="6583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Under one hour of our time per client per week</a:t>
            </a:r>
            <a:endParaRPr lang="en-US" sz="1120" dirty="0"/>
          </a:p>
        </p:txBody>
      </p:sp>
      <p:sp>
        <p:nvSpPr>
          <p:cNvPr id="30" name="Shape 28"/>
          <p:cNvSpPr/>
          <p:nvPr/>
        </p:nvSpPr>
        <p:spPr>
          <a:xfrm>
            <a:off x="4480560" y="5093208"/>
            <a:ext cx="91440" cy="91440"/>
          </a:xfrm>
          <a:prstGeom prst="ellipse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700016" y="5029200"/>
            <a:ext cx="6583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30 days straight with nothing breaking unnoticed</a:t>
            </a:r>
            <a:endParaRPr lang="en-US" sz="1120" dirty="0"/>
          </a:p>
        </p:txBody>
      </p:sp>
      <p:sp>
        <p:nvSpPr>
          <p:cNvPr id="32" name="Shape 30"/>
          <p:cNvSpPr/>
          <p:nvPr/>
        </p:nvSpPr>
        <p:spPr>
          <a:xfrm>
            <a:off x="566928" y="5779008"/>
            <a:ext cx="11055096" cy="585216"/>
          </a:xfrm>
          <a:prstGeom prst="roundRect">
            <a:avLst>
              <a:gd name="adj" fmla="val 17188"/>
            </a:avLst>
          </a:prstGeom>
          <a:solidFill>
            <a:srgbClr val="F8E4E7"/>
          </a:solidFill>
          <a:ln w="11430">
            <a:solidFill>
              <a:srgbClr val="EFC9D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914400" y="5907024"/>
            <a:ext cx="103601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E0B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Build the system before someone else owns the category.</a:t>
            </a:r>
            <a:endParaRPr lang="en-US" sz="1800" dirty="0"/>
          </a:p>
        </p:txBody>
      </p:sp>
      <p:sp>
        <p:nvSpPr>
          <p:cNvPr id="34" name="Text 32"/>
          <p:cNvSpPr/>
          <p:nvPr/>
        </p:nvSpPr>
        <p:spPr>
          <a:xfrm>
            <a:off x="566928" y="6528816"/>
            <a:ext cx="5486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spc="140" kern="0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CONFIDENTIAL · STPIERRE.AI · AUGUST 2026</a:t>
            </a:r>
            <a:endParaRPr lang="en-US" sz="660" dirty="0"/>
          </a:p>
        </p:txBody>
      </p:sp>
      <p:sp>
        <p:nvSpPr>
          <p:cNvPr id="35" name="Text 33"/>
          <p:cNvSpPr/>
          <p:nvPr/>
        </p:nvSpPr>
        <p:spPr>
          <a:xfrm>
            <a:off x="11146536" y="6519672"/>
            <a:ext cx="47548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20</a:t>
            </a:r>
            <a:endParaRPr lang="en-US" sz="7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EAEC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20624"/>
            <a:ext cx="7315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60" b="1" spc="180" kern="0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APPENDIX</a:t>
            </a:r>
            <a:endParaRPr lang="en-US" sz="76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105509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Where the gaps are today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0424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Green = works already · Amber = works, but by hand · Red = missing, and it blocks us</a:t>
            </a:r>
            <a:endParaRPr lang="en-US" sz="1140" dirty="0"/>
          </a:p>
        </p:txBody>
      </p:sp>
      <p:sp>
        <p:nvSpPr>
          <p:cNvPr id="5" name="Shape 3"/>
          <p:cNvSpPr/>
          <p:nvPr/>
        </p:nvSpPr>
        <p:spPr>
          <a:xfrm>
            <a:off x="566928" y="1810512"/>
            <a:ext cx="11055096" cy="384048"/>
          </a:xfrm>
          <a:prstGeom prst="rect">
            <a:avLst/>
          </a:prstGeom>
          <a:solidFill>
            <a:srgbClr val="101319"/>
          </a:solidFill>
          <a:ln w="12700">
            <a:solidFill>
              <a:srgbClr val="10131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1938528"/>
            <a:ext cx="329184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9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4270248" y="1938528"/>
            <a:ext cx="12801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9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WHERE IT STANDS</a:t>
            </a:r>
            <a:endParaRPr lang="en-US" sz="700" dirty="0"/>
          </a:p>
        </p:txBody>
      </p:sp>
      <p:sp>
        <p:nvSpPr>
          <p:cNvPr id="8" name="Text 6"/>
          <p:cNvSpPr/>
          <p:nvPr/>
        </p:nvSpPr>
        <p:spPr>
          <a:xfrm>
            <a:off x="5687568" y="1938528"/>
            <a:ext cx="54864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9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WHY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566928" y="2194560"/>
            <a:ext cx="11055096" cy="324612"/>
          </a:xfrm>
          <a:prstGeom prst="rect">
            <a:avLst/>
          </a:prstGeom>
          <a:solidFill>
            <a:srgbClr val="FFFFFF"/>
          </a:solidFill>
          <a:ln w="6350">
            <a:solidFill>
              <a:srgbClr val="E0E3E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31520" y="2295144"/>
            <a:ext cx="3383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we describe the offer</a:t>
            </a:r>
            <a:endParaRPr lang="en-US" sz="820" dirty="0"/>
          </a:p>
        </p:txBody>
      </p:sp>
      <p:sp>
        <p:nvSpPr>
          <p:cNvPr id="11" name="Shape 9"/>
          <p:cNvSpPr/>
          <p:nvPr/>
        </p:nvSpPr>
        <p:spPr>
          <a:xfrm>
            <a:off x="4270248" y="2247595"/>
            <a:ext cx="1042416" cy="219456"/>
          </a:xfrm>
          <a:prstGeom prst="roundRect">
            <a:avLst>
              <a:gd name="adj" fmla="val 50000"/>
            </a:avLst>
          </a:prstGeom>
          <a:solidFill>
            <a:srgbClr val="B26B00"/>
          </a:solidFill>
          <a:ln w="12700">
            <a:solidFill>
              <a:srgbClr val="B26B0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325112" y="2304288"/>
            <a:ext cx="93268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20" b="1" spc="7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BY HAND</a:t>
            </a:r>
            <a:endParaRPr lang="en-US" sz="620" dirty="0"/>
          </a:p>
        </p:txBody>
      </p:sp>
      <p:sp>
        <p:nvSpPr>
          <p:cNvPr id="13" name="Text 11"/>
          <p:cNvSpPr/>
          <p:nvPr/>
        </p:nvSpPr>
        <p:spPr>
          <a:xfrm>
            <a:off x="5687568" y="2295144"/>
            <a:ext cx="5486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Settled, but old wording is still live in places</a:t>
            </a:r>
            <a:endParaRPr lang="en-US" sz="780" dirty="0"/>
          </a:p>
        </p:txBody>
      </p:sp>
      <p:sp>
        <p:nvSpPr>
          <p:cNvPr id="14" name="Shape 12"/>
          <p:cNvSpPr/>
          <p:nvPr/>
        </p:nvSpPr>
        <p:spPr>
          <a:xfrm>
            <a:off x="566928" y="2519172"/>
            <a:ext cx="11055096" cy="324612"/>
          </a:xfrm>
          <a:prstGeom prst="rect">
            <a:avLst/>
          </a:prstGeom>
          <a:solidFill>
            <a:srgbClr val="F4F5F7"/>
          </a:solidFill>
          <a:ln w="6350">
            <a:solidFill>
              <a:srgbClr val="E0E3E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31520" y="2619756"/>
            <a:ext cx="3383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Getting homeowners</a:t>
            </a:r>
            <a:endParaRPr lang="en-US" sz="820" dirty="0"/>
          </a:p>
        </p:txBody>
      </p:sp>
      <p:sp>
        <p:nvSpPr>
          <p:cNvPr id="16" name="Shape 14"/>
          <p:cNvSpPr/>
          <p:nvPr/>
        </p:nvSpPr>
        <p:spPr>
          <a:xfrm>
            <a:off x="4270248" y="2572207"/>
            <a:ext cx="1042416" cy="219456"/>
          </a:xfrm>
          <a:prstGeom prst="roundRect">
            <a:avLst>
              <a:gd name="adj" fmla="val 50000"/>
            </a:avLst>
          </a:prstGeom>
          <a:solidFill>
            <a:srgbClr val="B26B00"/>
          </a:solidFill>
          <a:ln w="12700">
            <a:solidFill>
              <a:srgbClr val="B26B0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325112" y="2628900"/>
            <a:ext cx="93268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20" b="1" spc="7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BY HAND</a:t>
            </a:r>
            <a:endParaRPr lang="en-US" sz="620" dirty="0"/>
          </a:p>
        </p:txBody>
      </p:sp>
      <p:sp>
        <p:nvSpPr>
          <p:cNvPr id="18" name="Text 16"/>
          <p:cNvSpPr/>
          <p:nvPr/>
        </p:nvSpPr>
        <p:spPr>
          <a:xfrm>
            <a:off x="5687568" y="2619756"/>
            <a:ext cx="5486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Working in real towns; new towns are still manual</a:t>
            </a:r>
            <a:endParaRPr lang="en-US" sz="780" dirty="0"/>
          </a:p>
        </p:txBody>
      </p:sp>
      <p:sp>
        <p:nvSpPr>
          <p:cNvPr id="19" name="Shape 17"/>
          <p:cNvSpPr/>
          <p:nvPr/>
        </p:nvSpPr>
        <p:spPr>
          <a:xfrm>
            <a:off x="566928" y="2843784"/>
            <a:ext cx="11055096" cy="324612"/>
          </a:xfrm>
          <a:prstGeom prst="rect">
            <a:avLst/>
          </a:prstGeom>
          <a:solidFill>
            <a:srgbClr val="FFFFFF"/>
          </a:solidFill>
          <a:ln w="6350">
            <a:solidFill>
              <a:srgbClr val="E0E3E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31520" y="2944368"/>
            <a:ext cx="3383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Making the videos</a:t>
            </a:r>
            <a:endParaRPr lang="en-US" sz="820" dirty="0"/>
          </a:p>
        </p:txBody>
      </p:sp>
      <p:sp>
        <p:nvSpPr>
          <p:cNvPr id="21" name="Shape 19"/>
          <p:cNvSpPr/>
          <p:nvPr/>
        </p:nvSpPr>
        <p:spPr>
          <a:xfrm>
            <a:off x="4270248" y="2896819"/>
            <a:ext cx="1042416" cy="219456"/>
          </a:xfrm>
          <a:prstGeom prst="roundRect">
            <a:avLst>
              <a:gd name="adj" fmla="val 50000"/>
            </a:avLst>
          </a:prstGeom>
          <a:solidFill>
            <a:srgbClr val="B26B00"/>
          </a:solidFill>
          <a:ln w="12700">
            <a:solidFill>
              <a:srgbClr val="B26B0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325112" y="2953512"/>
            <a:ext cx="93268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20" b="1" spc="7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BY HAND</a:t>
            </a:r>
            <a:endParaRPr lang="en-US" sz="620" dirty="0"/>
          </a:p>
        </p:txBody>
      </p:sp>
      <p:sp>
        <p:nvSpPr>
          <p:cNvPr id="23" name="Text 21"/>
          <p:cNvSpPr/>
          <p:nvPr/>
        </p:nvSpPr>
        <p:spPr>
          <a:xfrm>
            <a:off x="5687568" y="2944368"/>
            <a:ext cx="5486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 know what to make; getting footage is the hold-up</a:t>
            </a:r>
            <a:endParaRPr lang="en-US" sz="780" dirty="0"/>
          </a:p>
        </p:txBody>
      </p:sp>
      <p:sp>
        <p:nvSpPr>
          <p:cNvPr id="24" name="Shape 22"/>
          <p:cNvSpPr/>
          <p:nvPr/>
        </p:nvSpPr>
        <p:spPr>
          <a:xfrm>
            <a:off x="566928" y="3168396"/>
            <a:ext cx="11055096" cy="324612"/>
          </a:xfrm>
          <a:prstGeom prst="rect">
            <a:avLst/>
          </a:prstGeom>
          <a:solidFill>
            <a:srgbClr val="F4F5F7"/>
          </a:solidFill>
          <a:ln w="6350">
            <a:solidFill>
              <a:srgbClr val="E0E3E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31520" y="3268980"/>
            <a:ext cx="3383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text conversation</a:t>
            </a:r>
            <a:endParaRPr lang="en-US" sz="820" dirty="0"/>
          </a:p>
        </p:txBody>
      </p:sp>
      <p:sp>
        <p:nvSpPr>
          <p:cNvPr id="26" name="Shape 24"/>
          <p:cNvSpPr/>
          <p:nvPr/>
        </p:nvSpPr>
        <p:spPr>
          <a:xfrm>
            <a:off x="4270248" y="3221431"/>
            <a:ext cx="1042416" cy="219456"/>
          </a:xfrm>
          <a:prstGeom prst="roundRect">
            <a:avLst>
              <a:gd name="adj" fmla="val 50000"/>
            </a:avLst>
          </a:prstGeom>
          <a:solidFill>
            <a:srgbClr val="B26B00"/>
          </a:solidFill>
          <a:ln w="12700">
            <a:solidFill>
              <a:srgbClr val="B26B0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325112" y="3278124"/>
            <a:ext cx="93268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20" b="1" spc="7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BY HAND</a:t>
            </a:r>
            <a:endParaRPr lang="en-US" sz="620" dirty="0"/>
          </a:p>
        </p:txBody>
      </p:sp>
      <p:sp>
        <p:nvSpPr>
          <p:cNvPr id="28" name="Text 26"/>
          <p:cNvSpPr/>
          <p:nvPr/>
        </p:nvSpPr>
        <p:spPr>
          <a:xfrm>
            <a:off x="5687568" y="3268980"/>
            <a:ext cx="5486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Replies in seconds; follow-up is switched off</a:t>
            </a:r>
            <a:endParaRPr lang="en-US" sz="780" dirty="0"/>
          </a:p>
        </p:txBody>
      </p:sp>
      <p:sp>
        <p:nvSpPr>
          <p:cNvPr id="29" name="Shape 27"/>
          <p:cNvSpPr/>
          <p:nvPr/>
        </p:nvSpPr>
        <p:spPr>
          <a:xfrm>
            <a:off x="566928" y="3493008"/>
            <a:ext cx="11055096" cy="324612"/>
          </a:xfrm>
          <a:prstGeom prst="rect">
            <a:avLst/>
          </a:prstGeom>
          <a:solidFill>
            <a:srgbClr val="FFFFFF"/>
          </a:solidFill>
          <a:ln w="6350">
            <a:solidFill>
              <a:srgbClr val="E0E3E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31520" y="3593592"/>
            <a:ext cx="3383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Handing over the lead</a:t>
            </a:r>
            <a:endParaRPr lang="en-US" sz="820" dirty="0"/>
          </a:p>
        </p:txBody>
      </p:sp>
      <p:sp>
        <p:nvSpPr>
          <p:cNvPr id="31" name="Shape 29"/>
          <p:cNvSpPr/>
          <p:nvPr/>
        </p:nvSpPr>
        <p:spPr>
          <a:xfrm>
            <a:off x="4270248" y="3546043"/>
            <a:ext cx="1042416" cy="219456"/>
          </a:xfrm>
          <a:prstGeom prst="roundRect">
            <a:avLst>
              <a:gd name="adj" fmla="val 50000"/>
            </a:avLst>
          </a:prstGeom>
          <a:solidFill>
            <a:srgbClr val="B26B00"/>
          </a:solidFill>
          <a:ln w="12700">
            <a:solidFill>
              <a:srgbClr val="B26B0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325112" y="3602736"/>
            <a:ext cx="93268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20" b="1" spc="7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BY HAND</a:t>
            </a:r>
            <a:endParaRPr lang="en-US" sz="620" dirty="0"/>
          </a:p>
        </p:txBody>
      </p:sp>
      <p:sp>
        <p:nvSpPr>
          <p:cNvPr id="33" name="Text 31"/>
          <p:cNvSpPr/>
          <p:nvPr/>
        </p:nvSpPr>
        <p:spPr>
          <a:xfrm>
            <a:off x="5687568" y="3593592"/>
            <a:ext cx="5486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Hand-offs verified; a few connections still pending</a:t>
            </a:r>
            <a:endParaRPr lang="en-US" sz="780" dirty="0"/>
          </a:p>
        </p:txBody>
      </p:sp>
      <p:sp>
        <p:nvSpPr>
          <p:cNvPr id="34" name="Shape 32"/>
          <p:cNvSpPr/>
          <p:nvPr/>
        </p:nvSpPr>
        <p:spPr>
          <a:xfrm>
            <a:off x="566928" y="3817620"/>
            <a:ext cx="11055096" cy="324612"/>
          </a:xfrm>
          <a:prstGeom prst="rect">
            <a:avLst/>
          </a:prstGeom>
          <a:solidFill>
            <a:srgbClr val="F4F5F7"/>
          </a:solidFill>
          <a:ln w="6350">
            <a:solidFill>
              <a:srgbClr val="E0E3E8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731520" y="3918204"/>
            <a:ext cx="3383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database behind it</a:t>
            </a:r>
            <a:endParaRPr lang="en-US" sz="820" dirty="0"/>
          </a:p>
        </p:txBody>
      </p:sp>
      <p:sp>
        <p:nvSpPr>
          <p:cNvPr id="36" name="Shape 34"/>
          <p:cNvSpPr/>
          <p:nvPr/>
        </p:nvSpPr>
        <p:spPr>
          <a:xfrm>
            <a:off x="4270248" y="3870655"/>
            <a:ext cx="1042416" cy="219456"/>
          </a:xfrm>
          <a:prstGeom prst="roundRect">
            <a:avLst>
              <a:gd name="adj" fmla="val 50000"/>
            </a:avLst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325112" y="3927348"/>
            <a:ext cx="93268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20" b="1" spc="7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WORKS</a:t>
            </a:r>
            <a:endParaRPr lang="en-US" sz="620" dirty="0"/>
          </a:p>
        </p:txBody>
      </p:sp>
      <p:sp>
        <p:nvSpPr>
          <p:cNvPr id="38" name="Text 36"/>
          <p:cNvSpPr/>
          <p:nvPr/>
        </p:nvSpPr>
        <p:spPr>
          <a:xfrm>
            <a:off x="5687568" y="3918204"/>
            <a:ext cx="5486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Well built; some numbers still disagree</a:t>
            </a:r>
            <a:endParaRPr lang="en-US" sz="780" dirty="0"/>
          </a:p>
        </p:txBody>
      </p:sp>
      <p:sp>
        <p:nvSpPr>
          <p:cNvPr id="39" name="Shape 37"/>
          <p:cNvSpPr/>
          <p:nvPr/>
        </p:nvSpPr>
        <p:spPr>
          <a:xfrm>
            <a:off x="566928" y="4142232"/>
            <a:ext cx="11055096" cy="324612"/>
          </a:xfrm>
          <a:prstGeom prst="rect">
            <a:avLst/>
          </a:prstGeom>
          <a:solidFill>
            <a:srgbClr val="FFFFFF"/>
          </a:solidFill>
          <a:ln w="6350">
            <a:solidFill>
              <a:srgbClr val="E0E3E8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31520" y="4242816"/>
            <a:ext cx="3383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Seeing which visits sold</a:t>
            </a:r>
            <a:endParaRPr lang="en-US" sz="820" dirty="0"/>
          </a:p>
        </p:txBody>
      </p:sp>
      <p:sp>
        <p:nvSpPr>
          <p:cNvPr id="41" name="Shape 39"/>
          <p:cNvSpPr/>
          <p:nvPr/>
        </p:nvSpPr>
        <p:spPr>
          <a:xfrm>
            <a:off x="4270248" y="4195267"/>
            <a:ext cx="1042416" cy="219456"/>
          </a:xfrm>
          <a:prstGeom prst="roundRect">
            <a:avLst>
              <a:gd name="adj" fmla="val 50000"/>
            </a:avLst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325112" y="4251960"/>
            <a:ext cx="93268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20" b="1" spc="7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BLOCKER</a:t>
            </a:r>
            <a:endParaRPr lang="en-US" sz="620" dirty="0"/>
          </a:p>
        </p:txBody>
      </p:sp>
      <p:sp>
        <p:nvSpPr>
          <p:cNvPr id="43" name="Text 41"/>
          <p:cNvSpPr/>
          <p:nvPr/>
        </p:nvSpPr>
        <p:spPr>
          <a:xfrm>
            <a:off x="5687568" y="4242816"/>
            <a:ext cx="5486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single biggest hole in the whole system</a:t>
            </a:r>
            <a:endParaRPr lang="en-US" sz="780" dirty="0"/>
          </a:p>
        </p:txBody>
      </p:sp>
      <p:sp>
        <p:nvSpPr>
          <p:cNvPr id="44" name="Shape 42"/>
          <p:cNvSpPr/>
          <p:nvPr/>
        </p:nvSpPr>
        <p:spPr>
          <a:xfrm>
            <a:off x="566928" y="4466844"/>
            <a:ext cx="11055096" cy="324612"/>
          </a:xfrm>
          <a:prstGeom prst="rect">
            <a:avLst/>
          </a:prstGeom>
          <a:solidFill>
            <a:srgbClr val="F4F5F7"/>
          </a:solidFill>
          <a:ln w="6350">
            <a:solidFill>
              <a:srgbClr val="E0E3E8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731520" y="4567428"/>
            <a:ext cx="3383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Nothing breaking silently</a:t>
            </a:r>
            <a:endParaRPr lang="en-US" sz="820" dirty="0"/>
          </a:p>
        </p:txBody>
      </p:sp>
      <p:sp>
        <p:nvSpPr>
          <p:cNvPr id="46" name="Shape 44"/>
          <p:cNvSpPr/>
          <p:nvPr/>
        </p:nvSpPr>
        <p:spPr>
          <a:xfrm>
            <a:off x="4270248" y="4519879"/>
            <a:ext cx="1042416" cy="219456"/>
          </a:xfrm>
          <a:prstGeom prst="roundRect">
            <a:avLst>
              <a:gd name="adj" fmla="val 50000"/>
            </a:avLst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325112" y="4576572"/>
            <a:ext cx="93268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20" b="1" spc="7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BLOCKER</a:t>
            </a:r>
            <a:endParaRPr lang="en-US" sz="620" dirty="0"/>
          </a:p>
        </p:txBody>
      </p:sp>
      <p:sp>
        <p:nvSpPr>
          <p:cNvPr id="48" name="Text 46"/>
          <p:cNvSpPr/>
          <p:nvPr/>
        </p:nvSpPr>
        <p:spPr>
          <a:xfrm>
            <a:off x="5687568" y="4567428"/>
            <a:ext cx="5486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proven clean run yet</a:t>
            </a:r>
            <a:endParaRPr lang="en-US" sz="780" dirty="0"/>
          </a:p>
        </p:txBody>
      </p:sp>
      <p:sp>
        <p:nvSpPr>
          <p:cNvPr id="49" name="Shape 47"/>
          <p:cNvSpPr/>
          <p:nvPr/>
        </p:nvSpPr>
        <p:spPr>
          <a:xfrm>
            <a:off x="566928" y="4791456"/>
            <a:ext cx="11055096" cy="324612"/>
          </a:xfrm>
          <a:prstGeom prst="rect">
            <a:avLst/>
          </a:prstGeom>
          <a:solidFill>
            <a:srgbClr val="FFFFFF"/>
          </a:solidFill>
          <a:ln w="6350">
            <a:solidFill>
              <a:srgbClr val="E0E3E8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731520" y="4892040"/>
            <a:ext cx="3383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One screen for problems</a:t>
            </a:r>
            <a:endParaRPr lang="en-US" sz="820" dirty="0"/>
          </a:p>
        </p:txBody>
      </p:sp>
      <p:sp>
        <p:nvSpPr>
          <p:cNvPr id="51" name="Shape 49"/>
          <p:cNvSpPr/>
          <p:nvPr/>
        </p:nvSpPr>
        <p:spPr>
          <a:xfrm>
            <a:off x="4270248" y="4844491"/>
            <a:ext cx="1042416" cy="219456"/>
          </a:xfrm>
          <a:prstGeom prst="roundRect">
            <a:avLst>
              <a:gd name="adj" fmla="val 50000"/>
            </a:avLst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4325112" y="4901184"/>
            <a:ext cx="93268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20" b="1" spc="7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BLOCKER</a:t>
            </a:r>
            <a:endParaRPr lang="en-US" sz="620" dirty="0"/>
          </a:p>
        </p:txBody>
      </p:sp>
      <p:sp>
        <p:nvSpPr>
          <p:cNvPr id="53" name="Text 51"/>
          <p:cNvSpPr/>
          <p:nvPr/>
        </p:nvSpPr>
        <p:spPr>
          <a:xfrm>
            <a:off x="5687568" y="4892040"/>
            <a:ext cx="5486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Problems are scattered across tools</a:t>
            </a:r>
            <a:endParaRPr lang="en-US" sz="780" dirty="0"/>
          </a:p>
        </p:txBody>
      </p:sp>
      <p:sp>
        <p:nvSpPr>
          <p:cNvPr id="54" name="Shape 52"/>
          <p:cNvSpPr/>
          <p:nvPr/>
        </p:nvSpPr>
        <p:spPr>
          <a:xfrm>
            <a:off x="566928" y="5116068"/>
            <a:ext cx="11055096" cy="324612"/>
          </a:xfrm>
          <a:prstGeom prst="rect">
            <a:avLst/>
          </a:prstGeom>
          <a:solidFill>
            <a:srgbClr val="F4F5F7"/>
          </a:solidFill>
          <a:ln w="6350">
            <a:solidFill>
              <a:srgbClr val="E0E3E8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731520" y="5216652"/>
            <a:ext cx="3383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Contractor’s phone controls</a:t>
            </a:r>
            <a:endParaRPr lang="en-US" sz="820" dirty="0"/>
          </a:p>
        </p:txBody>
      </p:sp>
      <p:sp>
        <p:nvSpPr>
          <p:cNvPr id="56" name="Shape 54"/>
          <p:cNvSpPr/>
          <p:nvPr/>
        </p:nvSpPr>
        <p:spPr>
          <a:xfrm>
            <a:off x="4270248" y="5169103"/>
            <a:ext cx="1042416" cy="219456"/>
          </a:xfrm>
          <a:prstGeom prst="roundRect">
            <a:avLst>
              <a:gd name="adj" fmla="val 50000"/>
            </a:avLst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4325112" y="5225796"/>
            <a:ext cx="93268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20" b="1" spc="7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MISSING</a:t>
            </a:r>
            <a:endParaRPr lang="en-US" sz="620" dirty="0"/>
          </a:p>
        </p:txBody>
      </p:sp>
      <p:sp>
        <p:nvSpPr>
          <p:cNvPr id="58" name="Text 56"/>
          <p:cNvSpPr/>
          <p:nvPr/>
        </p:nvSpPr>
        <p:spPr>
          <a:xfrm>
            <a:off x="5687568" y="5216652"/>
            <a:ext cx="5486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built yet</a:t>
            </a:r>
            <a:endParaRPr lang="en-US" sz="780" dirty="0"/>
          </a:p>
        </p:txBody>
      </p:sp>
      <p:sp>
        <p:nvSpPr>
          <p:cNvPr id="59" name="Shape 57"/>
          <p:cNvSpPr/>
          <p:nvPr/>
        </p:nvSpPr>
        <p:spPr>
          <a:xfrm>
            <a:off x="566928" y="5440680"/>
            <a:ext cx="11055096" cy="324612"/>
          </a:xfrm>
          <a:prstGeom prst="rect">
            <a:avLst/>
          </a:prstGeom>
          <a:solidFill>
            <a:srgbClr val="FFFFFF"/>
          </a:solidFill>
          <a:ln w="6350">
            <a:solidFill>
              <a:srgbClr val="E0E3E8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731520" y="5541264"/>
            <a:ext cx="3383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Adding clients by settings</a:t>
            </a:r>
            <a:endParaRPr lang="en-US" sz="820" dirty="0"/>
          </a:p>
        </p:txBody>
      </p:sp>
      <p:sp>
        <p:nvSpPr>
          <p:cNvPr id="61" name="Shape 59"/>
          <p:cNvSpPr/>
          <p:nvPr/>
        </p:nvSpPr>
        <p:spPr>
          <a:xfrm>
            <a:off x="4270248" y="5493715"/>
            <a:ext cx="1042416" cy="219456"/>
          </a:xfrm>
          <a:prstGeom prst="roundRect">
            <a:avLst>
              <a:gd name="adj" fmla="val 50000"/>
            </a:avLst>
          </a:prstGeom>
          <a:solidFill>
            <a:srgbClr val="B26B00"/>
          </a:solidFill>
          <a:ln w="12700">
            <a:solidFill>
              <a:srgbClr val="B26B0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4325112" y="5550408"/>
            <a:ext cx="93268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20" b="1" spc="7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BY HAND</a:t>
            </a:r>
            <a:endParaRPr lang="en-US" sz="620" dirty="0"/>
          </a:p>
        </p:txBody>
      </p:sp>
      <p:sp>
        <p:nvSpPr>
          <p:cNvPr id="63" name="Text 61"/>
          <p:cNvSpPr/>
          <p:nvPr/>
        </p:nvSpPr>
        <p:spPr>
          <a:xfrm>
            <a:off x="5687568" y="5541264"/>
            <a:ext cx="5486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Mostly configurable; towns still overlap</a:t>
            </a:r>
            <a:endParaRPr lang="en-US" sz="780" dirty="0"/>
          </a:p>
        </p:txBody>
      </p:sp>
      <p:sp>
        <p:nvSpPr>
          <p:cNvPr id="64" name="Shape 62"/>
          <p:cNvSpPr/>
          <p:nvPr/>
        </p:nvSpPr>
        <p:spPr>
          <a:xfrm>
            <a:off x="566928" y="5765292"/>
            <a:ext cx="11055096" cy="324612"/>
          </a:xfrm>
          <a:prstGeom prst="rect">
            <a:avLst/>
          </a:prstGeom>
          <a:solidFill>
            <a:srgbClr val="F4F5F7"/>
          </a:solidFill>
          <a:ln w="6350">
            <a:solidFill>
              <a:srgbClr val="E0E3E8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731520" y="5865876"/>
            <a:ext cx="33832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Predictable selling</a:t>
            </a:r>
            <a:endParaRPr lang="en-US" sz="820" dirty="0"/>
          </a:p>
        </p:txBody>
      </p:sp>
      <p:sp>
        <p:nvSpPr>
          <p:cNvPr id="66" name="Shape 64"/>
          <p:cNvSpPr/>
          <p:nvPr/>
        </p:nvSpPr>
        <p:spPr>
          <a:xfrm>
            <a:off x="4270248" y="5818327"/>
            <a:ext cx="1042416" cy="219456"/>
          </a:xfrm>
          <a:prstGeom prst="roundRect">
            <a:avLst>
              <a:gd name="adj" fmla="val 50000"/>
            </a:avLst>
          </a:prstGeom>
          <a:solidFill>
            <a:srgbClr val="B26B00"/>
          </a:solidFill>
          <a:ln w="12700">
            <a:solidFill>
              <a:srgbClr val="B26B00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4325112" y="5875020"/>
            <a:ext cx="93268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20" b="1" spc="7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BY HAND</a:t>
            </a:r>
            <a:endParaRPr lang="en-US" sz="620" dirty="0"/>
          </a:p>
        </p:txBody>
      </p:sp>
      <p:sp>
        <p:nvSpPr>
          <p:cNvPr id="68" name="Text 66"/>
          <p:cNvSpPr/>
          <p:nvPr/>
        </p:nvSpPr>
        <p:spPr>
          <a:xfrm>
            <a:off x="5687568" y="5865876"/>
            <a:ext cx="5486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machine exists; the pattern is not proven</a:t>
            </a:r>
            <a:endParaRPr lang="en-US" sz="780" dirty="0"/>
          </a:p>
        </p:txBody>
      </p:sp>
      <p:sp>
        <p:nvSpPr>
          <p:cNvPr id="69" name="Shape 67"/>
          <p:cNvSpPr/>
          <p:nvPr/>
        </p:nvSpPr>
        <p:spPr>
          <a:xfrm>
            <a:off x="566928" y="6126480"/>
            <a:ext cx="11055096" cy="384048"/>
          </a:xfrm>
          <a:prstGeom prst="roundRect">
            <a:avLst>
              <a:gd name="adj" fmla="val 21429"/>
            </a:avLst>
          </a:prstGeom>
          <a:solidFill>
            <a:srgbClr val="F8E4E7"/>
          </a:solidFill>
          <a:ln w="11430">
            <a:solidFill>
              <a:srgbClr val="EFC9D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749808" y="6236208"/>
            <a:ext cx="1068933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40" b="1" dirty="0">
                <a:solidFill>
                  <a:srgbClr val="8E0B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Order of work: stop silent failures → see every sale → one screen for problems → then automate.</a:t>
            </a:r>
            <a:endParaRPr lang="en-US" sz="1040" dirty="0"/>
          </a:p>
        </p:txBody>
      </p:sp>
      <p:sp>
        <p:nvSpPr>
          <p:cNvPr id="71" name="Text 69"/>
          <p:cNvSpPr/>
          <p:nvPr/>
        </p:nvSpPr>
        <p:spPr>
          <a:xfrm>
            <a:off x="566928" y="6528816"/>
            <a:ext cx="5486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spc="140" kern="0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APPENDIX · STPIERRE.AI</a:t>
            </a:r>
            <a:endParaRPr lang="en-US" sz="660" dirty="0"/>
          </a:p>
        </p:txBody>
      </p:sp>
      <p:sp>
        <p:nvSpPr>
          <p:cNvPr id="72" name="Text 70"/>
          <p:cNvSpPr/>
          <p:nvPr/>
        </p:nvSpPr>
        <p:spPr>
          <a:xfrm>
            <a:off x="11146536" y="6519672"/>
            <a:ext cx="47548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21</a:t>
            </a:r>
            <a:endParaRPr lang="en-US" sz="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AEC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20624"/>
            <a:ext cx="7315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60" b="1" spc="180" kern="0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PROBLEM</a:t>
            </a:r>
            <a:endParaRPr lang="en-US" sz="76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105509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Contractors don’t have a lead problem. They have three.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0424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Each one costs them jobs. Each one is fixed by a different part of what we built.</a:t>
            </a:r>
            <a:endParaRPr lang="en-US" sz="1140" dirty="0"/>
          </a:p>
        </p:txBody>
      </p:sp>
      <p:sp>
        <p:nvSpPr>
          <p:cNvPr id="5" name="Shape 3"/>
          <p:cNvSpPr/>
          <p:nvPr/>
        </p:nvSpPr>
        <p:spPr>
          <a:xfrm>
            <a:off x="566928" y="1975104"/>
            <a:ext cx="3502152" cy="3657600"/>
          </a:xfrm>
          <a:prstGeom prst="roundRect">
            <a:avLst>
              <a:gd name="adj" fmla="val 2872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66928" y="1975104"/>
            <a:ext cx="3502152" cy="1060704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86384" y="2139696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4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86384" y="2395728"/>
            <a:ext cx="3063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Everyone fights over the 3% shopping today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786384" y="3236976"/>
            <a:ext cx="3063240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60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Almost all advertising targets people already searching. So every contractor in town bids on the same few homeowners, and the price only goes up.</a:t>
            </a:r>
            <a:endParaRPr lang="en-US" sz="1160" dirty="0"/>
          </a:p>
        </p:txBody>
      </p:sp>
      <p:sp>
        <p:nvSpPr>
          <p:cNvPr id="10" name="Shape 8"/>
          <p:cNvSpPr/>
          <p:nvPr/>
        </p:nvSpPr>
        <p:spPr>
          <a:xfrm>
            <a:off x="786384" y="4864608"/>
            <a:ext cx="3063240" cy="457200"/>
          </a:xfrm>
          <a:prstGeom prst="roundRect">
            <a:avLst>
              <a:gd name="adj" fmla="val 24000"/>
            </a:avLst>
          </a:prstGeom>
          <a:solidFill>
            <a:srgbClr val="EAECF0"/>
          </a:solidFill>
          <a:ln w="11430">
            <a:solidFill>
              <a:srgbClr val="E0E3E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77824" y="5029200"/>
            <a:ext cx="2880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b="1" spc="110" kern="0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 CREATE NEW INTEREST</a:t>
            </a:r>
            <a:endParaRPr lang="en-US" sz="820" dirty="0"/>
          </a:p>
        </p:txBody>
      </p:sp>
      <p:sp>
        <p:nvSpPr>
          <p:cNvPr id="12" name="Shape 10"/>
          <p:cNvSpPr/>
          <p:nvPr/>
        </p:nvSpPr>
        <p:spPr>
          <a:xfrm>
            <a:off x="4343400" y="1975104"/>
            <a:ext cx="3502152" cy="3657600"/>
          </a:xfrm>
          <a:prstGeom prst="roundRect">
            <a:avLst>
              <a:gd name="adj" fmla="val 2872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43400" y="1975104"/>
            <a:ext cx="3502152" cy="1060704"/>
          </a:xfrm>
          <a:prstGeom prst="rect">
            <a:avLst/>
          </a:prstGeom>
          <a:solidFill>
            <a:srgbClr val="2B303B"/>
          </a:solidFill>
          <a:ln w="12700">
            <a:solidFill>
              <a:srgbClr val="2B303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62856" y="2139696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4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4562856" y="2395728"/>
            <a:ext cx="3063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Nobody finishes in one sitting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4562856" y="3236976"/>
            <a:ext cx="3063240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60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homeowner watches a video, gets distracted, and never comes back to fill in the form. The lead was real. The form killed it.</a:t>
            </a:r>
            <a:endParaRPr lang="en-US" sz="1160" dirty="0"/>
          </a:p>
        </p:txBody>
      </p:sp>
      <p:sp>
        <p:nvSpPr>
          <p:cNvPr id="17" name="Shape 15"/>
          <p:cNvSpPr/>
          <p:nvPr/>
        </p:nvSpPr>
        <p:spPr>
          <a:xfrm>
            <a:off x="4562856" y="4864608"/>
            <a:ext cx="3063240" cy="457200"/>
          </a:xfrm>
          <a:prstGeom prst="roundRect">
            <a:avLst>
              <a:gd name="adj" fmla="val 24000"/>
            </a:avLst>
          </a:prstGeom>
          <a:solidFill>
            <a:srgbClr val="EAECF0"/>
          </a:solidFill>
          <a:ln w="11430">
            <a:solidFill>
              <a:srgbClr val="E0E3E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654296" y="5029200"/>
            <a:ext cx="2880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b="1" spc="110" kern="0" dirty="0">
                <a:solidFill>
                  <a:srgbClr val="2B303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 KEEP ONE CONVERSATION OPEN</a:t>
            </a:r>
            <a:endParaRPr lang="en-US" sz="820" dirty="0"/>
          </a:p>
        </p:txBody>
      </p:sp>
      <p:sp>
        <p:nvSpPr>
          <p:cNvPr id="19" name="Shape 17"/>
          <p:cNvSpPr/>
          <p:nvPr/>
        </p:nvSpPr>
        <p:spPr>
          <a:xfrm>
            <a:off x="8119872" y="1975104"/>
            <a:ext cx="3502152" cy="3657600"/>
          </a:xfrm>
          <a:prstGeom prst="roundRect">
            <a:avLst>
              <a:gd name="adj" fmla="val 2872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119872" y="1975104"/>
            <a:ext cx="3502152" cy="1060704"/>
          </a:xfrm>
          <a:prstGeom prst="rect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339328" y="2139696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4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8339328" y="2395728"/>
            <a:ext cx="3063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Nothing learns from the finished job</a:t>
            </a:r>
            <a:endParaRPr lang="en-US" sz="1550" dirty="0"/>
          </a:p>
        </p:txBody>
      </p:sp>
      <p:sp>
        <p:nvSpPr>
          <p:cNvPr id="23" name="Text 21"/>
          <p:cNvSpPr/>
          <p:nvPr/>
        </p:nvSpPr>
        <p:spPr>
          <a:xfrm>
            <a:off x="8339328" y="3236976"/>
            <a:ext cx="3063240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60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Ads, text threads, appointments and closed jobs sit in separate tools. Nothing feeds back, so nothing gets better next month.</a:t>
            </a:r>
            <a:endParaRPr lang="en-US" sz="1160" dirty="0"/>
          </a:p>
        </p:txBody>
      </p:sp>
      <p:sp>
        <p:nvSpPr>
          <p:cNvPr id="24" name="Shape 22"/>
          <p:cNvSpPr/>
          <p:nvPr/>
        </p:nvSpPr>
        <p:spPr>
          <a:xfrm>
            <a:off x="8339328" y="4864608"/>
            <a:ext cx="3063240" cy="457200"/>
          </a:xfrm>
          <a:prstGeom prst="roundRect">
            <a:avLst>
              <a:gd name="adj" fmla="val 24000"/>
            </a:avLst>
          </a:prstGeom>
          <a:solidFill>
            <a:srgbClr val="EAECF0"/>
          </a:solidFill>
          <a:ln w="11430">
            <a:solidFill>
              <a:srgbClr val="E0E3E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430768" y="5029200"/>
            <a:ext cx="2880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b="1" spc="110" kern="0" dirty="0">
                <a:solidFill>
                  <a:srgbClr val="1C8A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 CONNECT IT END TO END</a:t>
            </a:r>
            <a:endParaRPr lang="en-US" sz="820" dirty="0"/>
          </a:p>
        </p:txBody>
      </p:sp>
      <p:sp>
        <p:nvSpPr>
          <p:cNvPr id="26" name="Text 24"/>
          <p:cNvSpPr/>
          <p:nvPr/>
        </p:nvSpPr>
        <p:spPr>
          <a:xfrm>
            <a:off x="566928" y="6528816"/>
            <a:ext cx="5486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spc="140" kern="0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CONFIDENTIAL · STPIERRE.AI · AUGUST 2026</a:t>
            </a:r>
            <a:endParaRPr lang="en-US" sz="660" dirty="0"/>
          </a:p>
        </p:txBody>
      </p:sp>
      <p:sp>
        <p:nvSpPr>
          <p:cNvPr id="27" name="Text 25"/>
          <p:cNvSpPr/>
          <p:nvPr/>
        </p:nvSpPr>
        <p:spPr>
          <a:xfrm>
            <a:off x="11146536" y="6519672"/>
            <a:ext cx="47548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AEC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20624"/>
            <a:ext cx="7315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60" b="1" spc="180" kern="0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WHO WE SELL TO</a:t>
            </a:r>
            <a:endParaRPr lang="en-US" sz="76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105509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Our buyer is on a job site, not at a desk.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0424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Owners of concrete, foundation and waterproofing companies doing $10K–$200K a month. They run everything from their phone.</a:t>
            </a:r>
            <a:endParaRPr lang="en-US" sz="1140" dirty="0"/>
          </a:p>
        </p:txBody>
      </p:sp>
      <p:sp>
        <p:nvSpPr>
          <p:cNvPr id="5" name="Shape 3"/>
          <p:cNvSpPr/>
          <p:nvPr/>
        </p:nvSpPr>
        <p:spPr>
          <a:xfrm>
            <a:off x="566928" y="2048256"/>
            <a:ext cx="2587752" cy="2066544"/>
          </a:xfrm>
          <a:prstGeom prst="roundRect">
            <a:avLst>
              <a:gd name="adj" fmla="val 4867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86384" y="2286000"/>
            <a:ext cx="512064" cy="512064"/>
          </a:xfrm>
          <a:prstGeom prst="ellipse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86384" y="2468880"/>
            <a:ext cx="51206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86384" y="2962656"/>
            <a:ext cx="2148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Empty calendar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86384" y="3383280"/>
            <a:ext cx="21671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Payroll runs whether the week is booked or not.</a:t>
            </a:r>
            <a:endParaRPr lang="en-US" sz="1040" dirty="0"/>
          </a:p>
        </p:txBody>
      </p:sp>
      <p:sp>
        <p:nvSpPr>
          <p:cNvPr id="10" name="Shape 8"/>
          <p:cNvSpPr/>
          <p:nvPr/>
        </p:nvSpPr>
        <p:spPr>
          <a:xfrm>
            <a:off x="3392424" y="2048256"/>
            <a:ext cx="2587752" cy="2066544"/>
          </a:xfrm>
          <a:prstGeom prst="roundRect">
            <a:avLst>
              <a:gd name="adj" fmla="val 4867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611880" y="2286000"/>
            <a:ext cx="512064" cy="512064"/>
          </a:xfrm>
          <a:prstGeom prst="ellipse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611880" y="2468880"/>
            <a:ext cx="51206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850" dirty="0"/>
          </a:p>
        </p:txBody>
      </p:sp>
      <p:sp>
        <p:nvSpPr>
          <p:cNvPr id="13" name="Text 11"/>
          <p:cNvSpPr/>
          <p:nvPr/>
        </p:nvSpPr>
        <p:spPr>
          <a:xfrm>
            <a:off x="3611880" y="2962656"/>
            <a:ext cx="2148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Can’t hire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3611880" y="3383280"/>
            <a:ext cx="21671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You can’t put on a crew without work lined up for them.</a:t>
            </a:r>
            <a:endParaRPr lang="en-US" sz="1040" dirty="0"/>
          </a:p>
        </p:txBody>
      </p:sp>
      <p:sp>
        <p:nvSpPr>
          <p:cNvPr id="15" name="Shape 13"/>
          <p:cNvSpPr/>
          <p:nvPr/>
        </p:nvSpPr>
        <p:spPr>
          <a:xfrm>
            <a:off x="6217920" y="2048256"/>
            <a:ext cx="2587752" cy="2066544"/>
          </a:xfrm>
          <a:prstGeom prst="roundRect">
            <a:avLst>
              <a:gd name="adj" fmla="val 4867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6437376" y="2286000"/>
            <a:ext cx="512064" cy="512064"/>
          </a:xfrm>
          <a:prstGeom prst="ellipse">
            <a:avLst/>
          </a:prstGeom>
          <a:solidFill>
            <a:srgbClr val="2B303B"/>
          </a:solidFill>
          <a:ln w="12700">
            <a:solidFill>
              <a:srgbClr val="2B303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37376" y="2468880"/>
            <a:ext cx="51206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6437376" y="2962656"/>
            <a:ext cx="2148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Owner is the glue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437376" y="3383280"/>
            <a:ext cx="21671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 carries every lead between five apps by hand.</a:t>
            </a:r>
            <a:endParaRPr lang="en-US" sz="1040" dirty="0"/>
          </a:p>
        </p:txBody>
      </p:sp>
      <p:sp>
        <p:nvSpPr>
          <p:cNvPr id="20" name="Shape 18"/>
          <p:cNvSpPr/>
          <p:nvPr/>
        </p:nvSpPr>
        <p:spPr>
          <a:xfrm>
            <a:off x="9043416" y="2048256"/>
            <a:ext cx="2587752" cy="2066544"/>
          </a:xfrm>
          <a:prstGeom prst="roundRect">
            <a:avLst>
              <a:gd name="adj" fmla="val 4867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9262872" y="2286000"/>
            <a:ext cx="512064" cy="512064"/>
          </a:xfrm>
          <a:prstGeom prst="ellipse">
            <a:avLst/>
          </a:prstGeom>
          <a:solidFill>
            <a:srgbClr val="2B303B"/>
          </a:solidFill>
          <a:ln w="12700">
            <a:solidFill>
              <a:srgbClr val="2B303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262872" y="2468880"/>
            <a:ext cx="51206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9262872" y="2962656"/>
            <a:ext cx="2148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Rented customers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9262872" y="3383280"/>
            <a:ext cx="21671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Search ads and lead sites reset to zero every month.</a:t>
            </a:r>
            <a:endParaRPr lang="en-US" sz="1040" dirty="0"/>
          </a:p>
        </p:txBody>
      </p:sp>
      <p:sp>
        <p:nvSpPr>
          <p:cNvPr id="25" name="Shape 23"/>
          <p:cNvSpPr/>
          <p:nvPr/>
        </p:nvSpPr>
        <p:spPr>
          <a:xfrm>
            <a:off x="566928" y="4480560"/>
            <a:ext cx="11055096" cy="1481328"/>
          </a:xfrm>
          <a:prstGeom prst="roundRect">
            <a:avLst>
              <a:gd name="adj" fmla="val 6790"/>
            </a:avLst>
          </a:prstGeom>
          <a:solidFill>
            <a:srgbClr val="F8E4E7"/>
          </a:solidFill>
          <a:ln w="11430">
            <a:solidFill>
              <a:srgbClr val="EFC9D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32688" y="4773168"/>
            <a:ext cx="4480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they actually want is not “more leads.”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5669280" y="4718304"/>
            <a:ext cx="5577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40" dirty="0">
                <a:solidFill>
                  <a:srgbClr val="8E0B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It is a calendar full enough, far enough ahead, that they can hire another crew without lying awake about it.</a:t>
            </a:r>
            <a:endParaRPr lang="en-US" sz="1340" dirty="0"/>
          </a:p>
        </p:txBody>
      </p:sp>
      <p:sp>
        <p:nvSpPr>
          <p:cNvPr id="28" name="Text 26"/>
          <p:cNvSpPr/>
          <p:nvPr/>
        </p:nvSpPr>
        <p:spPr>
          <a:xfrm>
            <a:off x="566928" y="6528816"/>
            <a:ext cx="5486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spc="140" kern="0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CONFIDENTIAL · STPIERRE.AI · AUGUST 2026</a:t>
            </a:r>
            <a:endParaRPr lang="en-US" sz="660" dirty="0"/>
          </a:p>
        </p:txBody>
      </p:sp>
      <p:sp>
        <p:nvSpPr>
          <p:cNvPr id="29" name="Text 27"/>
          <p:cNvSpPr/>
          <p:nvPr/>
        </p:nvSpPr>
        <p:spPr>
          <a:xfrm>
            <a:off x="11146536" y="6519672"/>
            <a:ext cx="47548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</a:t>
            </a:r>
            <a:endParaRPr lang="en-US" sz="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AEC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20624"/>
            <a:ext cx="7315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60" b="1" spc="180" kern="0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WE DO</a:t>
            </a:r>
            <a:endParaRPr lang="en-US" sz="76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105509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Three jobs. One loop that keeps going.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0424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 create the interest, we run the conversation, and we feed the result back so next month works better.</a:t>
            </a:r>
            <a:endParaRPr lang="en-US" sz="1140" dirty="0"/>
          </a:p>
        </p:txBody>
      </p:sp>
      <p:sp>
        <p:nvSpPr>
          <p:cNvPr id="5" name="Shape 3"/>
          <p:cNvSpPr/>
          <p:nvPr/>
        </p:nvSpPr>
        <p:spPr>
          <a:xfrm>
            <a:off x="566928" y="2029968"/>
            <a:ext cx="3502152" cy="3803904"/>
          </a:xfrm>
          <a:prstGeom prst="roundRect">
            <a:avLst>
              <a:gd name="adj" fmla="val 2872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04672" y="2304288"/>
            <a:ext cx="548640" cy="548640"/>
          </a:xfrm>
          <a:prstGeom prst="ellipse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04672" y="2505456"/>
            <a:ext cx="548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804672" y="3035808"/>
            <a:ext cx="3044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 create the interest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804672" y="3493008"/>
            <a:ext cx="304495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6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People who weren’t looking yet.</a:t>
            </a:r>
            <a:endParaRPr lang="en-US" sz="1060" dirty="0"/>
          </a:p>
        </p:txBody>
      </p:sp>
      <p:sp>
        <p:nvSpPr>
          <p:cNvPr id="10" name="Shape 8"/>
          <p:cNvSpPr/>
          <p:nvPr/>
        </p:nvSpPr>
        <p:spPr>
          <a:xfrm>
            <a:off x="822960" y="4197096"/>
            <a:ext cx="91440" cy="91440"/>
          </a:xfrm>
          <a:prstGeom prst="ellipse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42416" y="4133088"/>
            <a:ext cx="27706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Find the problems homeowners have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822960" y="4562856"/>
            <a:ext cx="91440" cy="91440"/>
          </a:xfrm>
          <a:prstGeom prst="ellipse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042416" y="4498848"/>
            <a:ext cx="27706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Make short videos about each one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822960" y="4928616"/>
            <a:ext cx="91440" cy="91440"/>
          </a:xfrm>
          <a:prstGeom prst="ellipse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42416" y="4864608"/>
            <a:ext cx="27706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Run them town by town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822960" y="5294376"/>
            <a:ext cx="91440" cy="91440"/>
          </a:xfrm>
          <a:prstGeom prst="ellipse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42416" y="5230368"/>
            <a:ext cx="27706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Test new versions constantly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0" y="3529584"/>
            <a:ext cx="182880" cy="237744"/>
          </a:xfrm>
          <a:prstGeom prst="chevron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343400" y="2029968"/>
            <a:ext cx="3502152" cy="3803904"/>
          </a:xfrm>
          <a:prstGeom prst="roundRect">
            <a:avLst>
              <a:gd name="adj" fmla="val 2872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581144" y="2304288"/>
            <a:ext cx="548640" cy="548640"/>
          </a:xfrm>
          <a:prstGeom prst="ellipse">
            <a:avLst/>
          </a:prstGeom>
          <a:solidFill>
            <a:srgbClr val="2B303B"/>
          </a:solidFill>
          <a:ln w="12700">
            <a:solidFill>
              <a:srgbClr val="2B303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81144" y="2505456"/>
            <a:ext cx="548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4581144" y="3035808"/>
            <a:ext cx="3044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 run the conversation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4581144" y="3493008"/>
            <a:ext cx="304495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6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text thread, not a form.</a:t>
            </a:r>
            <a:endParaRPr lang="en-US" sz="1060" dirty="0"/>
          </a:p>
        </p:txBody>
      </p:sp>
      <p:sp>
        <p:nvSpPr>
          <p:cNvPr id="24" name="Shape 22"/>
          <p:cNvSpPr/>
          <p:nvPr/>
        </p:nvSpPr>
        <p:spPr>
          <a:xfrm>
            <a:off x="4599432" y="4197096"/>
            <a:ext cx="91440" cy="91440"/>
          </a:xfrm>
          <a:prstGeom prst="ellipse">
            <a:avLst/>
          </a:prstGeom>
          <a:solidFill>
            <a:srgbClr val="2B303B"/>
          </a:solidFill>
          <a:ln w="12700">
            <a:solidFill>
              <a:srgbClr val="2B303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818888" y="4133088"/>
            <a:ext cx="27706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Reply in seconds, day or night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599432" y="4562856"/>
            <a:ext cx="91440" cy="91440"/>
          </a:xfrm>
          <a:prstGeom prst="ellipse">
            <a:avLst/>
          </a:prstGeom>
          <a:solidFill>
            <a:srgbClr val="2B303B"/>
          </a:solidFill>
          <a:ln w="12700">
            <a:solidFill>
              <a:srgbClr val="2B303B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818888" y="4498848"/>
            <a:ext cx="27706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Ask the questions that matter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599432" y="4928616"/>
            <a:ext cx="91440" cy="91440"/>
          </a:xfrm>
          <a:prstGeom prst="ellipse">
            <a:avLst/>
          </a:prstGeom>
          <a:solidFill>
            <a:srgbClr val="2B303B"/>
          </a:solidFill>
          <a:ln w="12700">
            <a:solidFill>
              <a:srgbClr val="2B303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818888" y="4864608"/>
            <a:ext cx="27706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Chase people who go quiet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599432" y="5294376"/>
            <a:ext cx="91440" cy="91440"/>
          </a:xfrm>
          <a:prstGeom prst="ellipse">
            <a:avLst/>
          </a:prstGeom>
          <a:solidFill>
            <a:srgbClr val="2B303B"/>
          </a:solidFill>
          <a:ln w="12700">
            <a:solidFill>
              <a:srgbClr val="2B303B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818888" y="5230368"/>
            <a:ext cx="27706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Book the visit into their calendar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7891272" y="3529584"/>
            <a:ext cx="182880" cy="237744"/>
          </a:xfrm>
          <a:prstGeom prst="chevron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8119872" y="2029968"/>
            <a:ext cx="3502152" cy="3803904"/>
          </a:xfrm>
          <a:prstGeom prst="roundRect">
            <a:avLst>
              <a:gd name="adj" fmla="val 2872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8357616" y="2304288"/>
            <a:ext cx="548640" cy="548640"/>
          </a:xfrm>
          <a:prstGeom prst="ellipse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8357616" y="2505456"/>
            <a:ext cx="548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850" dirty="0"/>
          </a:p>
        </p:txBody>
      </p:sp>
      <p:sp>
        <p:nvSpPr>
          <p:cNvPr id="36" name="Text 34"/>
          <p:cNvSpPr/>
          <p:nvPr/>
        </p:nvSpPr>
        <p:spPr>
          <a:xfrm>
            <a:off x="8357616" y="3035808"/>
            <a:ext cx="304495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 learn from the job</a:t>
            </a:r>
            <a:endParaRPr lang="en-US" sz="1800" dirty="0"/>
          </a:p>
        </p:txBody>
      </p:sp>
      <p:sp>
        <p:nvSpPr>
          <p:cNvPr id="37" name="Text 35"/>
          <p:cNvSpPr/>
          <p:nvPr/>
        </p:nvSpPr>
        <p:spPr>
          <a:xfrm>
            <a:off x="8357616" y="3493008"/>
            <a:ext cx="304495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6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 the machine improves itself.</a:t>
            </a:r>
            <a:endParaRPr lang="en-US" sz="1060" dirty="0"/>
          </a:p>
        </p:txBody>
      </p:sp>
      <p:sp>
        <p:nvSpPr>
          <p:cNvPr id="38" name="Shape 36"/>
          <p:cNvSpPr/>
          <p:nvPr/>
        </p:nvSpPr>
        <p:spPr>
          <a:xfrm>
            <a:off x="8375904" y="4197096"/>
            <a:ext cx="91440" cy="91440"/>
          </a:xfrm>
          <a:prstGeom prst="ellipse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8595360" y="4133088"/>
            <a:ext cx="27706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Track every step to the sale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8375904" y="4562856"/>
            <a:ext cx="91440" cy="91440"/>
          </a:xfrm>
          <a:prstGeom prst="ellipse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8595360" y="4498848"/>
            <a:ext cx="27706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Spot the weakest step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8375904" y="4928616"/>
            <a:ext cx="91440" cy="91440"/>
          </a:xfrm>
          <a:prstGeom prst="ellipse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8595360" y="4864608"/>
            <a:ext cx="27706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Test one fix at a time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8375904" y="5294376"/>
            <a:ext cx="91440" cy="91440"/>
          </a:xfrm>
          <a:prstGeom prst="ellipse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8595360" y="5230368"/>
            <a:ext cx="27706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Send results back to the ad platforms</a:t>
            </a:r>
            <a:endParaRPr lang="en-US" sz="1000" dirty="0"/>
          </a:p>
        </p:txBody>
      </p:sp>
      <p:sp>
        <p:nvSpPr>
          <p:cNvPr id="46" name="Text 44"/>
          <p:cNvSpPr/>
          <p:nvPr/>
        </p:nvSpPr>
        <p:spPr>
          <a:xfrm>
            <a:off x="566928" y="6528816"/>
            <a:ext cx="5486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spc="140" kern="0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CONFIDENTIAL · STPIERRE.AI · AUGUST 2026</a:t>
            </a:r>
            <a:endParaRPr lang="en-US" sz="660" dirty="0"/>
          </a:p>
        </p:txBody>
      </p:sp>
      <p:sp>
        <p:nvSpPr>
          <p:cNvPr id="47" name="Text 45"/>
          <p:cNvSpPr/>
          <p:nvPr/>
        </p:nvSpPr>
        <p:spPr>
          <a:xfrm>
            <a:off x="11146536" y="6519672"/>
            <a:ext cx="47548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05</a:t>
            </a:r>
            <a:endParaRPr lang="en-US" sz="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AEC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20624"/>
            <a:ext cx="7315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60" b="1" spc="180" kern="0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IT FEELS LIKE</a:t>
            </a:r>
            <a:endParaRPr lang="en-US" sz="76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105509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Complicated underneath. Simple for everyone who touches it.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0424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Nobody has to learn new software. The homeowner texts. The contractor gets a booked visit. We watch the edges.</a:t>
            </a:r>
            <a:endParaRPr lang="en-US" sz="1140" dirty="0"/>
          </a:p>
        </p:txBody>
      </p:sp>
      <p:sp>
        <p:nvSpPr>
          <p:cNvPr id="5" name="Shape 3"/>
          <p:cNvSpPr/>
          <p:nvPr/>
        </p:nvSpPr>
        <p:spPr>
          <a:xfrm>
            <a:off x="566928" y="2029968"/>
            <a:ext cx="11055096" cy="1042416"/>
          </a:xfrm>
          <a:prstGeom prst="roundRect">
            <a:avLst>
              <a:gd name="adj" fmla="val 8772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66928" y="2029968"/>
            <a:ext cx="1874520" cy="1042416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76656" y="2249424"/>
            <a:ext cx="16642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40" b="1" spc="12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HOMEOWNER</a:t>
            </a:r>
            <a:endParaRPr lang="en-US" sz="740" dirty="0"/>
          </a:p>
        </p:txBody>
      </p:sp>
      <p:sp>
        <p:nvSpPr>
          <p:cNvPr id="8" name="Text 6"/>
          <p:cNvSpPr/>
          <p:nvPr/>
        </p:nvSpPr>
        <p:spPr>
          <a:xfrm>
            <a:off x="676656" y="2487168"/>
            <a:ext cx="166420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text thread that never resets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2688336" y="2313432"/>
            <a:ext cx="1481328" cy="475488"/>
          </a:xfrm>
          <a:prstGeom prst="roundRect">
            <a:avLst>
              <a:gd name="adj" fmla="val 23077"/>
            </a:avLst>
          </a:prstGeom>
          <a:solidFill>
            <a:srgbClr val="EAECF0"/>
          </a:solidFill>
          <a:ln w="10160">
            <a:solidFill>
              <a:srgbClr val="E0E3E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70632" y="2459736"/>
            <a:ext cx="13167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4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Sees a video</a:t>
            </a:r>
            <a:endParaRPr lang="en-US" sz="840" dirty="0"/>
          </a:p>
        </p:txBody>
      </p:sp>
      <p:sp>
        <p:nvSpPr>
          <p:cNvPr id="11" name="Shape 9"/>
          <p:cNvSpPr/>
          <p:nvPr/>
        </p:nvSpPr>
        <p:spPr>
          <a:xfrm>
            <a:off x="4224528" y="2432304"/>
            <a:ext cx="146304" cy="237744"/>
          </a:xfrm>
          <a:prstGeom prst="chevron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462272" y="2313432"/>
            <a:ext cx="1481328" cy="475488"/>
          </a:xfrm>
          <a:prstGeom prst="roundRect">
            <a:avLst>
              <a:gd name="adj" fmla="val 23077"/>
            </a:avLst>
          </a:prstGeom>
          <a:solidFill>
            <a:srgbClr val="EAECF0"/>
          </a:solidFill>
          <a:ln w="10160">
            <a:solidFill>
              <a:srgbClr val="E0E3E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44568" y="2459736"/>
            <a:ext cx="13167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4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Texts whenever</a:t>
            </a:r>
            <a:endParaRPr lang="en-US" sz="840" dirty="0"/>
          </a:p>
        </p:txBody>
      </p:sp>
      <p:sp>
        <p:nvSpPr>
          <p:cNvPr id="14" name="Shape 12"/>
          <p:cNvSpPr/>
          <p:nvPr/>
        </p:nvSpPr>
        <p:spPr>
          <a:xfrm>
            <a:off x="5998464" y="2432304"/>
            <a:ext cx="146304" cy="237744"/>
          </a:xfrm>
          <a:prstGeom prst="chevron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236208" y="2313432"/>
            <a:ext cx="1481328" cy="475488"/>
          </a:xfrm>
          <a:prstGeom prst="roundRect">
            <a:avLst>
              <a:gd name="adj" fmla="val 23077"/>
            </a:avLst>
          </a:prstGeom>
          <a:solidFill>
            <a:srgbClr val="EAECF0"/>
          </a:solidFill>
          <a:ln w="10160">
            <a:solidFill>
              <a:srgbClr val="E0E3E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18504" y="2459736"/>
            <a:ext cx="13167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4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Asks questions</a:t>
            </a:r>
            <a:endParaRPr lang="en-US" sz="840" dirty="0"/>
          </a:p>
        </p:txBody>
      </p:sp>
      <p:sp>
        <p:nvSpPr>
          <p:cNvPr id="17" name="Shape 15"/>
          <p:cNvSpPr/>
          <p:nvPr/>
        </p:nvSpPr>
        <p:spPr>
          <a:xfrm>
            <a:off x="7772400" y="2432304"/>
            <a:ext cx="146304" cy="237744"/>
          </a:xfrm>
          <a:prstGeom prst="chevron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010144" y="2313432"/>
            <a:ext cx="1481328" cy="475488"/>
          </a:xfrm>
          <a:prstGeom prst="roundRect">
            <a:avLst>
              <a:gd name="adj" fmla="val 23077"/>
            </a:avLst>
          </a:prstGeom>
          <a:solidFill>
            <a:srgbClr val="EAECF0"/>
          </a:solidFill>
          <a:ln w="10160">
            <a:solidFill>
              <a:srgbClr val="E0E3E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092440" y="2459736"/>
            <a:ext cx="13167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4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Stops and restarts</a:t>
            </a:r>
            <a:endParaRPr lang="en-US" sz="840" dirty="0"/>
          </a:p>
        </p:txBody>
      </p:sp>
      <p:sp>
        <p:nvSpPr>
          <p:cNvPr id="20" name="Shape 18"/>
          <p:cNvSpPr/>
          <p:nvPr/>
        </p:nvSpPr>
        <p:spPr>
          <a:xfrm>
            <a:off x="9546336" y="2432304"/>
            <a:ext cx="146304" cy="237744"/>
          </a:xfrm>
          <a:prstGeom prst="chevron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784080" y="2313432"/>
            <a:ext cx="1481328" cy="475488"/>
          </a:xfrm>
          <a:prstGeom prst="roundRect">
            <a:avLst>
              <a:gd name="adj" fmla="val 23077"/>
            </a:avLst>
          </a:prstGeom>
          <a:solidFill>
            <a:srgbClr val="EAECF0"/>
          </a:solidFill>
          <a:ln w="10160">
            <a:solidFill>
              <a:srgbClr val="E0E3E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866376" y="2459736"/>
            <a:ext cx="13167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4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Books a visit</a:t>
            </a:r>
            <a:endParaRPr lang="en-US" sz="840" dirty="0"/>
          </a:p>
        </p:txBody>
      </p:sp>
      <p:sp>
        <p:nvSpPr>
          <p:cNvPr id="23" name="Shape 21"/>
          <p:cNvSpPr/>
          <p:nvPr/>
        </p:nvSpPr>
        <p:spPr>
          <a:xfrm>
            <a:off x="566928" y="3328416"/>
            <a:ext cx="11055096" cy="1042416"/>
          </a:xfrm>
          <a:prstGeom prst="roundRect">
            <a:avLst>
              <a:gd name="adj" fmla="val 8772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566928" y="3328416"/>
            <a:ext cx="1874520" cy="1042416"/>
          </a:xfrm>
          <a:prstGeom prst="rect">
            <a:avLst/>
          </a:prstGeom>
          <a:solidFill>
            <a:srgbClr val="2B303B"/>
          </a:solidFill>
          <a:ln w="12700">
            <a:solidFill>
              <a:srgbClr val="2B303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76656" y="3547872"/>
            <a:ext cx="16642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40" b="1" spc="12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CONTRACTOR</a:t>
            </a:r>
            <a:endParaRPr lang="en-US" sz="740" dirty="0"/>
          </a:p>
        </p:txBody>
      </p:sp>
      <p:sp>
        <p:nvSpPr>
          <p:cNvPr id="26" name="Text 24"/>
          <p:cNvSpPr/>
          <p:nvPr/>
        </p:nvSpPr>
        <p:spPr>
          <a:xfrm>
            <a:off x="676656" y="3785616"/>
            <a:ext cx="166420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booked visit on his phone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2688336" y="3611880"/>
            <a:ext cx="1481328" cy="475488"/>
          </a:xfrm>
          <a:prstGeom prst="roundRect">
            <a:avLst>
              <a:gd name="adj" fmla="val 23077"/>
            </a:avLst>
          </a:prstGeom>
          <a:solidFill>
            <a:srgbClr val="EAECF0"/>
          </a:solidFill>
          <a:ln w="10160">
            <a:solidFill>
              <a:srgbClr val="E0E3E8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770632" y="3758184"/>
            <a:ext cx="13167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4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Gets the appointment</a:t>
            </a:r>
            <a:endParaRPr lang="en-US" sz="840" dirty="0"/>
          </a:p>
        </p:txBody>
      </p:sp>
      <p:sp>
        <p:nvSpPr>
          <p:cNvPr id="29" name="Shape 27"/>
          <p:cNvSpPr/>
          <p:nvPr/>
        </p:nvSpPr>
        <p:spPr>
          <a:xfrm>
            <a:off x="4224528" y="3730752"/>
            <a:ext cx="146304" cy="237744"/>
          </a:xfrm>
          <a:prstGeom prst="chevron">
            <a:avLst/>
          </a:prstGeom>
          <a:solidFill>
            <a:srgbClr val="2B303B"/>
          </a:solidFill>
          <a:ln w="12700">
            <a:solidFill>
              <a:srgbClr val="2B303B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4462272" y="3611880"/>
            <a:ext cx="1481328" cy="475488"/>
          </a:xfrm>
          <a:prstGeom prst="roundRect">
            <a:avLst>
              <a:gd name="adj" fmla="val 23077"/>
            </a:avLst>
          </a:prstGeom>
          <a:solidFill>
            <a:srgbClr val="EAECF0"/>
          </a:solidFill>
          <a:ln w="10160">
            <a:solidFill>
              <a:srgbClr val="E0E3E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544568" y="3758184"/>
            <a:ext cx="13167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4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Sets how much he can take</a:t>
            </a:r>
            <a:endParaRPr lang="en-US" sz="840" dirty="0"/>
          </a:p>
        </p:txBody>
      </p:sp>
      <p:sp>
        <p:nvSpPr>
          <p:cNvPr id="32" name="Shape 30"/>
          <p:cNvSpPr/>
          <p:nvPr/>
        </p:nvSpPr>
        <p:spPr>
          <a:xfrm>
            <a:off x="5998464" y="3730752"/>
            <a:ext cx="146304" cy="237744"/>
          </a:xfrm>
          <a:prstGeom prst="chevron">
            <a:avLst/>
          </a:prstGeom>
          <a:solidFill>
            <a:srgbClr val="2B303B"/>
          </a:solidFill>
          <a:ln w="12700">
            <a:solidFill>
              <a:srgbClr val="2B303B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236208" y="3611880"/>
            <a:ext cx="1481328" cy="475488"/>
          </a:xfrm>
          <a:prstGeom prst="roundRect">
            <a:avLst>
              <a:gd name="adj" fmla="val 23077"/>
            </a:avLst>
          </a:prstGeom>
          <a:solidFill>
            <a:srgbClr val="EAECF0"/>
          </a:solidFill>
          <a:ln w="10160">
            <a:solidFill>
              <a:srgbClr val="E0E3E8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318504" y="3758184"/>
            <a:ext cx="13167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4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Approves new videos</a:t>
            </a:r>
            <a:endParaRPr lang="en-US" sz="840" dirty="0"/>
          </a:p>
        </p:txBody>
      </p:sp>
      <p:sp>
        <p:nvSpPr>
          <p:cNvPr id="35" name="Shape 33"/>
          <p:cNvSpPr/>
          <p:nvPr/>
        </p:nvSpPr>
        <p:spPr>
          <a:xfrm>
            <a:off x="7772400" y="3730752"/>
            <a:ext cx="146304" cy="237744"/>
          </a:xfrm>
          <a:prstGeom prst="chevron">
            <a:avLst/>
          </a:prstGeom>
          <a:solidFill>
            <a:srgbClr val="2B303B"/>
          </a:solidFill>
          <a:ln w="12700">
            <a:solidFill>
              <a:srgbClr val="2B303B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8010144" y="3611880"/>
            <a:ext cx="1481328" cy="475488"/>
          </a:xfrm>
          <a:prstGeom prst="roundRect">
            <a:avLst>
              <a:gd name="adj" fmla="val 23077"/>
            </a:avLst>
          </a:prstGeom>
          <a:solidFill>
            <a:srgbClr val="EAECF0"/>
          </a:solidFill>
          <a:ln w="10160">
            <a:solidFill>
              <a:srgbClr val="E0E3E8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8092440" y="3758184"/>
            <a:ext cx="13167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4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Sees one thing to fix</a:t>
            </a:r>
            <a:endParaRPr lang="en-US" sz="840" dirty="0"/>
          </a:p>
        </p:txBody>
      </p:sp>
      <p:sp>
        <p:nvSpPr>
          <p:cNvPr id="38" name="Shape 36"/>
          <p:cNvSpPr/>
          <p:nvPr/>
        </p:nvSpPr>
        <p:spPr>
          <a:xfrm>
            <a:off x="9546336" y="3730752"/>
            <a:ext cx="146304" cy="237744"/>
          </a:xfrm>
          <a:prstGeom prst="chevron">
            <a:avLst/>
          </a:prstGeom>
          <a:solidFill>
            <a:srgbClr val="2B303B"/>
          </a:solidFill>
          <a:ln w="12700">
            <a:solidFill>
              <a:srgbClr val="2B303B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9784080" y="3611880"/>
            <a:ext cx="1481328" cy="475488"/>
          </a:xfrm>
          <a:prstGeom prst="roundRect">
            <a:avLst>
              <a:gd name="adj" fmla="val 23077"/>
            </a:avLst>
          </a:prstGeom>
          <a:solidFill>
            <a:srgbClr val="EAECF0"/>
          </a:solidFill>
          <a:ln w="10160">
            <a:solidFill>
              <a:srgbClr val="E0E3E8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9866376" y="3758184"/>
            <a:ext cx="13167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4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Gets alerts only</a:t>
            </a:r>
            <a:endParaRPr lang="en-US" sz="840" dirty="0"/>
          </a:p>
        </p:txBody>
      </p:sp>
      <p:sp>
        <p:nvSpPr>
          <p:cNvPr id="41" name="Shape 39"/>
          <p:cNvSpPr/>
          <p:nvPr/>
        </p:nvSpPr>
        <p:spPr>
          <a:xfrm>
            <a:off x="566928" y="4626864"/>
            <a:ext cx="11055096" cy="1042416"/>
          </a:xfrm>
          <a:prstGeom prst="roundRect">
            <a:avLst>
              <a:gd name="adj" fmla="val 8772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42" name="Shape 40"/>
          <p:cNvSpPr/>
          <p:nvPr/>
        </p:nvSpPr>
        <p:spPr>
          <a:xfrm>
            <a:off x="566928" y="4626864"/>
            <a:ext cx="1874520" cy="1042416"/>
          </a:xfrm>
          <a:prstGeom prst="rect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676656" y="4846320"/>
            <a:ext cx="16642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40" b="1" spc="120" kern="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OUR TEAM</a:t>
            </a:r>
            <a:endParaRPr lang="en-US" sz="740" dirty="0"/>
          </a:p>
        </p:txBody>
      </p:sp>
      <p:sp>
        <p:nvSpPr>
          <p:cNvPr id="44" name="Text 42"/>
          <p:cNvSpPr/>
          <p:nvPr/>
        </p:nvSpPr>
        <p:spPr>
          <a:xfrm>
            <a:off x="676656" y="5084064"/>
            <a:ext cx="1664208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One screen of what needs a human</a:t>
            </a:r>
            <a:endParaRPr lang="en-US" sz="1050" dirty="0"/>
          </a:p>
        </p:txBody>
      </p:sp>
      <p:sp>
        <p:nvSpPr>
          <p:cNvPr id="45" name="Shape 43"/>
          <p:cNvSpPr/>
          <p:nvPr/>
        </p:nvSpPr>
        <p:spPr>
          <a:xfrm>
            <a:off x="2688336" y="4910328"/>
            <a:ext cx="1481328" cy="475488"/>
          </a:xfrm>
          <a:prstGeom prst="roundRect">
            <a:avLst>
              <a:gd name="adj" fmla="val 23077"/>
            </a:avLst>
          </a:prstGeom>
          <a:solidFill>
            <a:srgbClr val="EAECF0"/>
          </a:solidFill>
          <a:ln w="10160">
            <a:solidFill>
              <a:srgbClr val="E0E3E8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2770632" y="5056632"/>
            <a:ext cx="13167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4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Watches account health</a:t>
            </a:r>
            <a:endParaRPr lang="en-US" sz="840" dirty="0"/>
          </a:p>
        </p:txBody>
      </p:sp>
      <p:sp>
        <p:nvSpPr>
          <p:cNvPr id="47" name="Shape 45"/>
          <p:cNvSpPr/>
          <p:nvPr/>
        </p:nvSpPr>
        <p:spPr>
          <a:xfrm>
            <a:off x="4224528" y="5029200"/>
            <a:ext cx="146304" cy="237744"/>
          </a:xfrm>
          <a:prstGeom prst="chevron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4462272" y="4910328"/>
            <a:ext cx="1481328" cy="475488"/>
          </a:xfrm>
          <a:prstGeom prst="roundRect">
            <a:avLst>
              <a:gd name="adj" fmla="val 23077"/>
            </a:avLst>
          </a:prstGeom>
          <a:solidFill>
            <a:srgbClr val="EAECF0"/>
          </a:solidFill>
          <a:ln w="10160">
            <a:solidFill>
              <a:srgbClr val="E0E3E8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4544568" y="5056632"/>
            <a:ext cx="13167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4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Handles escalations</a:t>
            </a:r>
            <a:endParaRPr lang="en-US" sz="840" dirty="0"/>
          </a:p>
        </p:txBody>
      </p:sp>
      <p:sp>
        <p:nvSpPr>
          <p:cNvPr id="50" name="Shape 48"/>
          <p:cNvSpPr/>
          <p:nvPr/>
        </p:nvSpPr>
        <p:spPr>
          <a:xfrm>
            <a:off x="5998464" y="5029200"/>
            <a:ext cx="146304" cy="237744"/>
          </a:xfrm>
          <a:prstGeom prst="chevron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6236208" y="4910328"/>
            <a:ext cx="1481328" cy="475488"/>
          </a:xfrm>
          <a:prstGeom prst="roundRect">
            <a:avLst>
              <a:gd name="adj" fmla="val 23077"/>
            </a:avLst>
          </a:prstGeom>
          <a:solidFill>
            <a:srgbClr val="EAECF0"/>
          </a:solidFill>
          <a:ln w="10160">
            <a:solidFill>
              <a:srgbClr val="E0E3E8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6318504" y="5056632"/>
            <a:ext cx="13167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4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Fixes broken links</a:t>
            </a:r>
            <a:endParaRPr lang="en-US" sz="840" dirty="0"/>
          </a:p>
        </p:txBody>
      </p:sp>
      <p:sp>
        <p:nvSpPr>
          <p:cNvPr id="53" name="Shape 51"/>
          <p:cNvSpPr/>
          <p:nvPr/>
        </p:nvSpPr>
        <p:spPr>
          <a:xfrm>
            <a:off x="7772400" y="5029200"/>
            <a:ext cx="146304" cy="237744"/>
          </a:xfrm>
          <a:prstGeom prst="chevron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8010144" y="4910328"/>
            <a:ext cx="1481328" cy="475488"/>
          </a:xfrm>
          <a:prstGeom prst="roundRect">
            <a:avLst>
              <a:gd name="adj" fmla="val 23077"/>
            </a:avLst>
          </a:prstGeom>
          <a:solidFill>
            <a:srgbClr val="EAECF0"/>
          </a:solidFill>
          <a:ln w="10160">
            <a:solidFill>
              <a:srgbClr val="E0E3E8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8092440" y="5056632"/>
            <a:ext cx="13167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4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Runs the tests</a:t>
            </a:r>
            <a:endParaRPr lang="en-US" sz="840" dirty="0"/>
          </a:p>
        </p:txBody>
      </p:sp>
      <p:sp>
        <p:nvSpPr>
          <p:cNvPr id="56" name="Shape 54"/>
          <p:cNvSpPr/>
          <p:nvPr/>
        </p:nvSpPr>
        <p:spPr>
          <a:xfrm>
            <a:off x="9546336" y="5029200"/>
            <a:ext cx="146304" cy="237744"/>
          </a:xfrm>
          <a:prstGeom prst="chevron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9784080" y="4910328"/>
            <a:ext cx="1481328" cy="475488"/>
          </a:xfrm>
          <a:prstGeom prst="roundRect">
            <a:avLst>
              <a:gd name="adj" fmla="val 23077"/>
            </a:avLst>
          </a:prstGeom>
          <a:solidFill>
            <a:srgbClr val="EAECF0"/>
          </a:solidFill>
          <a:ln w="10160">
            <a:solidFill>
              <a:srgbClr val="E0E3E8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9866376" y="5056632"/>
            <a:ext cx="131673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4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Checks the decisions</a:t>
            </a:r>
            <a:endParaRPr lang="en-US" sz="840" dirty="0"/>
          </a:p>
        </p:txBody>
      </p:sp>
      <p:sp>
        <p:nvSpPr>
          <p:cNvPr id="59" name="Text 57"/>
          <p:cNvSpPr/>
          <p:nvPr/>
        </p:nvSpPr>
        <p:spPr>
          <a:xfrm>
            <a:off x="566928" y="6144768"/>
            <a:ext cx="5852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contractor does not get another dashboard to check.</a:t>
            </a:r>
            <a:endParaRPr lang="en-US" sz="1400" dirty="0"/>
          </a:p>
        </p:txBody>
      </p:sp>
      <p:sp>
        <p:nvSpPr>
          <p:cNvPr id="60" name="Text 58"/>
          <p:cNvSpPr/>
          <p:nvPr/>
        </p:nvSpPr>
        <p:spPr>
          <a:xfrm>
            <a:off x="6492240" y="6153912"/>
            <a:ext cx="512978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His phone is the whole product. Everything else is ours to run.</a:t>
            </a:r>
            <a:endParaRPr lang="en-US" sz="1100" dirty="0"/>
          </a:p>
        </p:txBody>
      </p:sp>
      <p:sp>
        <p:nvSpPr>
          <p:cNvPr id="61" name="Text 59"/>
          <p:cNvSpPr/>
          <p:nvPr/>
        </p:nvSpPr>
        <p:spPr>
          <a:xfrm>
            <a:off x="566928" y="6528816"/>
            <a:ext cx="5486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spc="140" kern="0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CONFIDENTIAL · STPIERRE.AI · AUGUST 2026</a:t>
            </a:r>
            <a:endParaRPr lang="en-US" sz="660" dirty="0"/>
          </a:p>
        </p:txBody>
      </p:sp>
      <p:sp>
        <p:nvSpPr>
          <p:cNvPr id="62" name="Text 60"/>
          <p:cNvSpPr/>
          <p:nvPr/>
        </p:nvSpPr>
        <p:spPr>
          <a:xfrm>
            <a:off x="11146536" y="6519672"/>
            <a:ext cx="47548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06</a:t>
            </a:r>
            <a:endParaRPr lang="en-US" sz="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AEC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20624"/>
            <a:ext cx="7315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60" b="1" spc="180" kern="0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WHY IT GETS BETTER</a:t>
            </a:r>
            <a:endParaRPr lang="en-US" sz="76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105509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 keep one connected record from first video to finished job.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0424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Most agencies lose the thread after the lead. We follow it all the way through, and send what we learn back.</a:t>
            </a:r>
            <a:endParaRPr lang="en-US" sz="1140" dirty="0"/>
          </a:p>
        </p:txBody>
      </p:sp>
      <p:sp>
        <p:nvSpPr>
          <p:cNvPr id="5" name="Shape 3"/>
          <p:cNvSpPr/>
          <p:nvPr/>
        </p:nvSpPr>
        <p:spPr>
          <a:xfrm>
            <a:off x="566928" y="2157984"/>
            <a:ext cx="1042416" cy="621792"/>
          </a:xfrm>
          <a:prstGeom prst="roundRect">
            <a:avLst>
              <a:gd name="adj" fmla="val 17647"/>
            </a:avLst>
          </a:prstGeom>
          <a:solidFill>
            <a:srgbClr val="F8E4E7"/>
          </a:solidFill>
          <a:ln w="13970">
            <a:solidFill>
              <a:srgbClr val="C8102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21792" y="2359152"/>
            <a:ext cx="93268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6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Watched 3 sec</a:t>
            </a:r>
            <a:endParaRPr lang="en-US" sz="760" dirty="0"/>
          </a:p>
        </p:txBody>
      </p:sp>
      <p:sp>
        <p:nvSpPr>
          <p:cNvPr id="7" name="Shape 5"/>
          <p:cNvSpPr/>
          <p:nvPr/>
        </p:nvSpPr>
        <p:spPr>
          <a:xfrm>
            <a:off x="1645920" y="2350008"/>
            <a:ext cx="128016" cy="237744"/>
          </a:xfrm>
          <a:prstGeom prst="chevron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796796" y="2157984"/>
            <a:ext cx="1042416" cy="621792"/>
          </a:xfrm>
          <a:prstGeom prst="roundRect">
            <a:avLst>
              <a:gd name="adj" fmla="val 17647"/>
            </a:avLst>
          </a:prstGeom>
          <a:solidFill>
            <a:srgbClr val="F8E4E7"/>
          </a:solidFill>
          <a:ln w="13970">
            <a:solidFill>
              <a:srgbClr val="C8102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851660" y="2359152"/>
            <a:ext cx="93268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6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Kept watching</a:t>
            </a:r>
            <a:endParaRPr lang="en-US" sz="760" dirty="0"/>
          </a:p>
        </p:txBody>
      </p:sp>
      <p:sp>
        <p:nvSpPr>
          <p:cNvPr id="10" name="Shape 8"/>
          <p:cNvSpPr/>
          <p:nvPr/>
        </p:nvSpPr>
        <p:spPr>
          <a:xfrm>
            <a:off x="2875788" y="2350008"/>
            <a:ext cx="128016" cy="237744"/>
          </a:xfrm>
          <a:prstGeom prst="chevron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026664" y="2157984"/>
            <a:ext cx="1042416" cy="621792"/>
          </a:xfrm>
          <a:prstGeom prst="roundRect">
            <a:avLst>
              <a:gd name="adj" fmla="val 17647"/>
            </a:avLst>
          </a:prstGeom>
          <a:solidFill>
            <a:srgbClr val="F8E4E7"/>
          </a:solidFill>
          <a:ln w="13970">
            <a:solidFill>
              <a:srgbClr val="C8102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081528" y="2359152"/>
            <a:ext cx="93268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6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Started texting</a:t>
            </a:r>
            <a:endParaRPr lang="en-US" sz="760" dirty="0"/>
          </a:p>
        </p:txBody>
      </p:sp>
      <p:sp>
        <p:nvSpPr>
          <p:cNvPr id="13" name="Shape 11"/>
          <p:cNvSpPr/>
          <p:nvPr/>
        </p:nvSpPr>
        <p:spPr>
          <a:xfrm>
            <a:off x="4105656" y="2350008"/>
            <a:ext cx="128016" cy="237744"/>
          </a:xfrm>
          <a:prstGeom prst="chevron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256532" y="2157984"/>
            <a:ext cx="1042416" cy="621792"/>
          </a:xfrm>
          <a:prstGeom prst="roundRect">
            <a:avLst>
              <a:gd name="adj" fmla="val 17647"/>
            </a:avLst>
          </a:prstGeom>
          <a:solidFill>
            <a:srgbClr val="E5E7EB"/>
          </a:solidFill>
          <a:ln w="13970">
            <a:solidFill>
              <a:srgbClr val="2B303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311396" y="2359152"/>
            <a:ext cx="93268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6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Right fit</a:t>
            </a:r>
            <a:endParaRPr lang="en-US" sz="760" dirty="0"/>
          </a:p>
        </p:txBody>
      </p:sp>
      <p:sp>
        <p:nvSpPr>
          <p:cNvPr id="16" name="Shape 14"/>
          <p:cNvSpPr/>
          <p:nvPr/>
        </p:nvSpPr>
        <p:spPr>
          <a:xfrm>
            <a:off x="5335524" y="2350008"/>
            <a:ext cx="128016" cy="237744"/>
          </a:xfrm>
          <a:prstGeom prst="chevron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486400" y="2157984"/>
            <a:ext cx="1042416" cy="621792"/>
          </a:xfrm>
          <a:prstGeom prst="roundRect">
            <a:avLst>
              <a:gd name="adj" fmla="val 17647"/>
            </a:avLst>
          </a:prstGeom>
          <a:solidFill>
            <a:srgbClr val="E5E7EB"/>
          </a:solidFill>
          <a:ln w="13970">
            <a:solidFill>
              <a:srgbClr val="2B303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541264" y="2359152"/>
            <a:ext cx="93268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6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Visit booked</a:t>
            </a:r>
            <a:endParaRPr lang="en-US" sz="760" dirty="0"/>
          </a:p>
        </p:txBody>
      </p:sp>
      <p:sp>
        <p:nvSpPr>
          <p:cNvPr id="19" name="Shape 17"/>
          <p:cNvSpPr/>
          <p:nvPr/>
        </p:nvSpPr>
        <p:spPr>
          <a:xfrm>
            <a:off x="6565392" y="2350008"/>
            <a:ext cx="128016" cy="237744"/>
          </a:xfrm>
          <a:prstGeom prst="chevron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716268" y="2157984"/>
            <a:ext cx="1042416" cy="621792"/>
          </a:xfrm>
          <a:prstGeom prst="roundRect">
            <a:avLst>
              <a:gd name="adj" fmla="val 17647"/>
            </a:avLst>
          </a:prstGeom>
          <a:solidFill>
            <a:srgbClr val="E5E7EB"/>
          </a:solidFill>
          <a:ln w="13970">
            <a:solidFill>
              <a:srgbClr val="2B303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771132" y="2359152"/>
            <a:ext cx="93268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6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Showed up</a:t>
            </a:r>
            <a:endParaRPr lang="en-US" sz="760" dirty="0"/>
          </a:p>
        </p:txBody>
      </p:sp>
      <p:sp>
        <p:nvSpPr>
          <p:cNvPr id="22" name="Shape 20"/>
          <p:cNvSpPr/>
          <p:nvPr/>
        </p:nvSpPr>
        <p:spPr>
          <a:xfrm>
            <a:off x="7795260" y="2350008"/>
            <a:ext cx="128016" cy="237744"/>
          </a:xfrm>
          <a:prstGeom prst="chevron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946136" y="2157984"/>
            <a:ext cx="1042416" cy="621792"/>
          </a:xfrm>
          <a:prstGeom prst="roundRect">
            <a:avLst>
              <a:gd name="adj" fmla="val 17647"/>
            </a:avLst>
          </a:prstGeom>
          <a:solidFill>
            <a:srgbClr val="E2F0E9"/>
          </a:solidFill>
          <a:ln w="13970">
            <a:solidFill>
              <a:srgbClr val="1C8A57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001000" y="2359152"/>
            <a:ext cx="93268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6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Got a price</a:t>
            </a:r>
            <a:endParaRPr lang="en-US" sz="760" dirty="0"/>
          </a:p>
        </p:txBody>
      </p:sp>
      <p:sp>
        <p:nvSpPr>
          <p:cNvPr id="25" name="Shape 23"/>
          <p:cNvSpPr/>
          <p:nvPr/>
        </p:nvSpPr>
        <p:spPr>
          <a:xfrm>
            <a:off x="9025128" y="2350008"/>
            <a:ext cx="128016" cy="237744"/>
          </a:xfrm>
          <a:prstGeom prst="chevron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176004" y="2157984"/>
            <a:ext cx="1042416" cy="621792"/>
          </a:xfrm>
          <a:prstGeom prst="roundRect">
            <a:avLst>
              <a:gd name="adj" fmla="val 17647"/>
            </a:avLst>
          </a:prstGeom>
          <a:solidFill>
            <a:srgbClr val="E2F0E9"/>
          </a:solidFill>
          <a:ln w="13970">
            <a:solidFill>
              <a:srgbClr val="1C8A57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230868" y="2359152"/>
            <a:ext cx="93268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6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Job done</a:t>
            </a:r>
            <a:endParaRPr lang="en-US" sz="760" dirty="0"/>
          </a:p>
        </p:txBody>
      </p:sp>
      <p:sp>
        <p:nvSpPr>
          <p:cNvPr id="28" name="Shape 26"/>
          <p:cNvSpPr/>
          <p:nvPr/>
        </p:nvSpPr>
        <p:spPr>
          <a:xfrm>
            <a:off x="10254996" y="2350008"/>
            <a:ext cx="128016" cy="237744"/>
          </a:xfrm>
          <a:prstGeom prst="chevron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0405872" y="2157984"/>
            <a:ext cx="1042416" cy="621792"/>
          </a:xfrm>
          <a:prstGeom prst="roundRect">
            <a:avLst>
              <a:gd name="adj" fmla="val 17647"/>
            </a:avLst>
          </a:prstGeom>
          <a:solidFill>
            <a:srgbClr val="E2F0E9"/>
          </a:solidFill>
          <a:ln w="13970">
            <a:solidFill>
              <a:srgbClr val="1C8A57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460736" y="2359152"/>
            <a:ext cx="93268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6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Left a review</a:t>
            </a:r>
            <a:endParaRPr lang="en-US" sz="760" dirty="0"/>
          </a:p>
        </p:txBody>
      </p:sp>
      <p:sp>
        <p:nvSpPr>
          <p:cNvPr id="31" name="Shape 29"/>
          <p:cNvSpPr/>
          <p:nvPr/>
        </p:nvSpPr>
        <p:spPr>
          <a:xfrm>
            <a:off x="566928" y="3383280"/>
            <a:ext cx="3502152" cy="1609344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66928" y="3383280"/>
            <a:ext cx="3502152" cy="54864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04672" y="3639312"/>
            <a:ext cx="304495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15" kern="0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WHO GETS SMARTER</a:t>
            </a:r>
            <a:endParaRPr lang="en-US" sz="680" dirty="0"/>
          </a:p>
        </p:txBody>
      </p:sp>
      <p:sp>
        <p:nvSpPr>
          <p:cNvPr id="34" name="Text 32"/>
          <p:cNvSpPr/>
          <p:nvPr/>
        </p:nvSpPr>
        <p:spPr>
          <a:xfrm>
            <a:off x="804672" y="3877056"/>
            <a:ext cx="30449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ad platforms</a:t>
            </a:r>
            <a:endParaRPr lang="en-US" sz="1500" dirty="0"/>
          </a:p>
        </p:txBody>
      </p:sp>
      <p:sp>
        <p:nvSpPr>
          <p:cNvPr id="35" name="Text 33"/>
          <p:cNvSpPr/>
          <p:nvPr/>
        </p:nvSpPr>
        <p:spPr>
          <a:xfrm>
            <a:off x="804672" y="4224528"/>
            <a:ext cx="304495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 tell Facebook exactly who booked and who bought. Its targeting gets sharper every week.</a:t>
            </a:r>
            <a:endParaRPr lang="en-US" sz="1020" dirty="0"/>
          </a:p>
        </p:txBody>
      </p:sp>
      <p:sp>
        <p:nvSpPr>
          <p:cNvPr id="36" name="Shape 34"/>
          <p:cNvSpPr/>
          <p:nvPr/>
        </p:nvSpPr>
        <p:spPr>
          <a:xfrm>
            <a:off x="4343400" y="3383280"/>
            <a:ext cx="3502152" cy="1609344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4343400" y="3383280"/>
            <a:ext cx="3502152" cy="54864"/>
          </a:xfrm>
          <a:prstGeom prst="rect">
            <a:avLst/>
          </a:prstGeom>
          <a:solidFill>
            <a:srgbClr val="2B303B"/>
          </a:solidFill>
          <a:ln w="12700">
            <a:solidFill>
              <a:srgbClr val="2B303B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581144" y="3639312"/>
            <a:ext cx="304495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15" kern="0" dirty="0">
                <a:solidFill>
                  <a:srgbClr val="2B303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WHO GETS SMARTER</a:t>
            </a:r>
            <a:endParaRPr lang="en-US" sz="680" dirty="0"/>
          </a:p>
        </p:txBody>
      </p:sp>
      <p:sp>
        <p:nvSpPr>
          <p:cNvPr id="39" name="Text 37"/>
          <p:cNvSpPr/>
          <p:nvPr/>
        </p:nvSpPr>
        <p:spPr>
          <a:xfrm>
            <a:off x="4581144" y="3877056"/>
            <a:ext cx="30449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owner</a:t>
            </a:r>
            <a:endParaRPr lang="en-US" sz="1500" dirty="0"/>
          </a:p>
        </p:txBody>
      </p:sp>
      <p:sp>
        <p:nvSpPr>
          <p:cNvPr id="40" name="Text 38"/>
          <p:cNvSpPr/>
          <p:nvPr/>
        </p:nvSpPr>
        <p:spPr>
          <a:xfrm>
            <a:off x="4581144" y="4224528"/>
            <a:ext cx="304495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 can see which town pays, when to hire, and how far out he is booked.</a:t>
            </a:r>
            <a:endParaRPr lang="en-US" sz="1020" dirty="0"/>
          </a:p>
        </p:txBody>
      </p:sp>
      <p:sp>
        <p:nvSpPr>
          <p:cNvPr id="41" name="Shape 39"/>
          <p:cNvSpPr/>
          <p:nvPr/>
        </p:nvSpPr>
        <p:spPr>
          <a:xfrm>
            <a:off x="8119872" y="3383280"/>
            <a:ext cx="3502152" cy="1609344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42" name="Shape 40"/>
          <p:cNvSpPr/>
          <p:nvPr/>
        </p:nvSpPr>
        <p:spPr>
          <a:xfrm>
            <a:off x="8119872" y="3383280"/>
            <a:ext cx="3502152" cy="54864"/>
          </a:xfrm>
          <a:prstGeom prst="rect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8357616" y="3639312"/>
            <a:ext cx="304495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15" kern="0" dirty="0">
                <a:solidFill>
                  <a:srgbClr val="1C8A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WHO GETS SMARTER</a:t>
            </a:r>
            <a:endParaRPr lang="en-US" sz="680" dirty="0"/>
          </a:p>
        </p:txBody>
      </p:sp>
      <p:sp>
        <p:nvSpPr>
          <p:cNvPr id="44" name="Text 42"/>
          <p:cNvSpPr/>
          <p:nvPr/>
        </p:nvSpPr>
        <p:spPr>
          <a:xfrm>
            <a:off x="8357616" y="3877056"/>
            <a:ext cx="30449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Our own system</a:t>
            </a:r>
            <a:endParaRPr lang="en-US" sz="1500" dirty="0"/>
          </a:p>
        </p:txBody>
      </p:sp>
      <p:sp>
        <p:nvSpPr>
          <p:cNvPr id="45" name="Text 43"/>
          <p:cNvSpPr/>
          <p:nvPr/>
        </p:nvSpPr>
        <p:spPr>
          <a:xfrm>
            <a:off x="8357616" y="4224528"/>
            <a:ext cx="304495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It finds the weakest step, runs one test, keeps the winner, and remembers it.</a:t>
            </a:r>
            <a:endParaRPr lang="en-US" sz="1020" dirty="0"/>
          </a:p>
        </p:txBody>
      </p:sp>
      <p:sp>
        <p:nvSpPr>
          <p:cNvPr id="46" name="Shape 44"/>
          <p:cNvSpPr/>
          <p:nvPr/>
        </p:nvSpPr>
        <p:spPr>
          <a:xfrm>
            <a:off x="566928" y="5285232"/>
            <a:ext cx="11055096" cy="786384"/>
          </a:xfrm>
          <a:prstGeom prst="roundRect">
            <a:avLst>
              <a:gd name="adj" fmla="val 12791"/>
            </a:avLst>
          </a:prstGeom>
          <a:solidFill>
            <a:srgbClr val="F8E4E7"/>
          </a:solidFill>
          <a:ln w="11430">
            <a:solidFill>
              <a:srgbClr val="EFC9D0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914400" y="5513832"/>
            <a:ext cx="103601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E0B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 finished job makes the next month cheaper.</a:t>
            </a:r>
            <a:endParaRPr lang="en-US" sz="1800" dirty="0"/>
          </a:p>
        </p:txBody>
      </p:sp>
      <p:sp>
        <p:nvSpPr>
          <p:cNvPr id="48" name="Text 46"/>
          <p:cNvSpPr/>
          <p:nvPr/>
        </p:nvSpPr>
        <p:spPr>
          <a:xfrm>
            <a:off x="566928" y="6528816"/>
            <a:ext cx="5486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spc="140" kern="0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CONFIDENTIAL · STPIERRE.AI · AUGUST 2026</a:t>
            </a:r>
            <a:endParaRPr lang="en-US" sz="660" dirty="0"/>
          </a:p>
        </p:txBody>
      </p:sp>
      <p:sp>
        <p:nvSpPr>
          <p:cNvPr id="49" name="Text 47"/>
          <p:cNvSpPr/>
          <p:nvPr/>
        </p:nvSpPr>
        <p:spPr>
          <a:xfrm>
            <a:off x="11146536" y="6519672"/>
            <a:ext cx="47548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07</a:t>
            </a:r>
            <a:endParaRPr lang="en-US" sz="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AEC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20624"/>
            <a:ext cx="7315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60" b="1" spc="180" kern="0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WHERE WE ARE · 19 AUG 2026</a:t>
            </a:r>
            <a:endParaRPr lang="en-US" sz="76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105509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It is running with real customers. It is not finished.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0424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Live numbers from our own database, not a plan. We sell booked appointments, and we have not produced one to specification yet.</a:t>
            </a:r>
            <a:endParaRPr lang="en-US" sz="1140" dirty="0"/>
          </a:p>
        </p:txBody>
      </p:sp>
      <p:sp>
        <p:nvSpPr>
          <p:cNvPr id="5" name="Shape 3"/>
          <p:cNvSpPr/>
          <p:nvPr/>
        </p:nvSpPr>
        <p:spPr>
          <a:xfrm>
            <a:off x="566928" y="1956816"/>
            <a:ext cx="2039112" cy="1060704"/>
          </a:xfrm>
          <a:prstGeom prst="roundRect">
            <a:avLst>
              <a:gd name="adj" fmla="val 8621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49808" y="2130552"/>
            <a:ext cx="17099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158</a:t>
            </a:r>
            <a:endParaRPr lang="en-US" sz="2700" dirty="0"/>
          </a:p>
        </p:txBody>
      </p:sp>
      <p:sp>
        <p:nvSpPr>
          <p:cNvPr id="7" name="Text 5"/>
          <p:cNvSpPr/>
          <p:nvPr/>
        </p:nvSpPr>
        <p:spPr>
          <a:xfrm>
            <a:off x="749808" y="2633472"/>
            <a:ext cx="17282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40" b="1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homeowners in the system</a:t>
            </a:r>
            <a:endParaRPr lang="en-US" sz="840" dirty="0"/>
          </a:p>
        </p:txBody>
      </p:sp>
      <p:sp>
        <p:nvSpPr>
          <p:cNvPr id="8" name="Shape 6"/>
          <p:cNvSpPr/>
          <p:nvPr/>
        </p:nvSpPr>
        <p:spPr>
          <a:xfrm>
            <a:off x="2825496" y="1956816"/>
            <a:ext cx="2039112" cy="1060704"/>
          </a:xfrm>
          <a:prstGeom prst="roundRect">
            <a:avLst>
              <a:gd name="adj" fmla="val 8621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008376" y="2130552"/>
            <a:ext cx="17099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2B303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134</a:t>
            </a:r>
            <a:endParaRPr lang="en-US" sz="2700" dirty="0"/>
          </a:p>
        </p:txBody>
      </p:sp>
      <p:sp>
        <p:nvSpPr>
          <p:cNvPr id="10" name="Text 8"/>
          <p:cNvSpPr/>
          <p:nvPr/>
        </p:nvSpPr>
        <p:spPr>
          <a:xfrm>
            <a:off x="3008376" y="2633472"/>
            <a:ext cx="17282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40" b="1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real text conversations</a:t>
            </a:r>
            <a:endParaRPr lang="en-US" sz="840" dirty="0"/>
          </a:p>
        </p:txBody>
      </p:sp>
      <p:sp>
        <p:nvSpPr>
          <p:cNvPr id="11" name="Shape 9"/>
          <p:cNvSpPr/>
          <p:nvPr/>
        </p:nvSpPr>
        <p:spPr>
          <a:xfrm>
            <a:off x="5074920" y="1956816"/>
            <a:ext cx="2039112" cy="1060704"/>
          </a:xfrm>
          <a:prstGeom prst="roundRect">
            <a:avLst>
              <a:gd name="adj" fmla="val 8621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257800" y="2130552"/>
            <a:ext cx="17099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1C8A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77</a:t>
            </a:r>
            <a:endParaRPr lang="en-US" sz="2700" dirty="0"/>
          </a:p>
        </p:txBody>
      </p:sp>
      <p:sp>
        <p:nvSpPr>
          <p:cNvPr id="13" name="Text 11"/>
          <p:cNvSpPr/>
          <p:nvPr/>
        </p:nvSpPr>
        <p:spPr>
          <a:xfrm>
            <a:off x="5257800" y="2633472"/>
            <a:ext cx="17282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40" b="1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handed to the contractor</a:t>
            </a:r>
            <a:endParaRPr lang="en-US" sz="840" dirty="0"/>
          </a:p>
        </p:txBody>
      </p:sp>
      <p:sp>
        <p:nvSpPr>
          <p:cNvPr id="14" name="Shape 12"/>
          <p:cNvSpPr/>
          <p:nvPr/>
        </p:nvSpPr>
        <p:spPr>
          <a:xfrm>
            <a:off x="7333488" y="1956816"/>
            <a:ext cx="2039112" cy="1060704"/>
          </a:xfrm>
          <a:prstGeom prst="roundRect">
            <a:avLst>
              <a:gd name="adj" fmla="val 8621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516368" y="2130552"/>
            <a:ext cx="17099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2B303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~8 sec</a:t>
            </a:r>
            <a:endParaRPr lang="en-US" sz="2700" dirty="0"/>
          </a:p>
        </p:txBody>
      </p:sp>
      <p:sp>
        <p:nvSpPr>
          <p:cNvPr id="16" name="Text 14"/>
          <p:cNvSpPr/>
          <p:nvPr/>
        </p:nvSpPr>
        <p:spPr>
          <a:xfrm>
            <a:off x="7516368" y="2633472"/>
            <a:ext cx="17282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40" b="1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average time to reply</a:t>
            </a:r>
            <a:endParaRPr lang="en-US" sz="840" dirty="0"/>
          </a:p>
        </p:txBody>
      </p:sp>
      <p:sp>
        <p:nvSpPr>
          <p:cNvPr id="17" name="Shape 15"/>
          <p:cNvSpPr/>
          <p:nvPr/>
        </p:nvSpPr>
        <p:spPr>
          <a:xfrm>
            <a:off x="9582912" y="1956816"/>
            <a:ext cx="2039112" cy="1060704"/>
          </a:xfrm>
          <a:prstGeom prst="roundRect">
            <a:avLst>
              <a:gd name="adj" fmla="val 8621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765792" y="2130552"/>
            <a:ext cx="17099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</a:t>
            </a:r>
            <a:endParaRPr lang="en-US" sz="2700" dirty="0"/>
          </a:p>
        </p:txBody>
      </p:sp>
      <p:sp>
        <p:nvSpPr>
          <p:cNvPr id="19" name="Text 17"/>
          <p:cNvSpPr/>
          <p:nvPr/>
        </p:nvSpPr>
        <p:spPr>
          <a:xfrm>
            <a:off x="9765792" y="2633472"/>
            <a:ext cx="17282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40" b="1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that meet the spec we bill on</a:t>
            </a:r>
            <a:endParaRPr lang="en-US" sz="840" dirty="0"/>
          </a:p>
        </p:txBody>
      </p:sp>
      <p:sp>
        <p:nvSpPr>
          <p:cNvPr id="20" name="Shape 18"/>
          <p:cNvSpPr/>
          <p:nvPr/>
        </p:nvSpPr>
        <p:spPr>
          <a:xfrm>
            <a:off x="566928" y="3310128"/>
            <a:ext cx="5394960" cy="2139696"/>
          </a:xfrm>
          <a:prstGeom prst="roundRect">
            <a:avLst>
              <a:gd name="adj" fmla="val 4701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566928" y="3310128"/>
            <a:ext cx="5394960" cy="54864"/>
          </a:xfrm>
          <a:prstGeom prst="rect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04672" y="3584448"/>
            <a:ext cx="2743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60" b="1" spc="115" kern="0" dirty="0">
                <a:solidFill>
                  <a:srgbClr val="1C8A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WORKING TODAY</a:t>
            </a:r>
            <a:endParaRPr lang="en-US" sz="760" dirty="0"/>
          </a:p>
        </p:txBody>
      </p:sp>
      <p:sp>
        <p:nvSpPr>
          <p:cNvPr id="23" name="Shape 21"/>
          <p:cNvSpPr/>
          <p:nvPr/>
        </p:nvSpPr>
        <p:spPr>
          <a:xfrm>
            <a:off x="813816" y="4032504"/>
            <a:ext cx="91440" cy="91440"/>
          </a:xfrm>
          <a:prstGeom prst="ellipse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033272" y="3968496"/>
            <a:ext cx="4343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Live pages and Facebook ads in real towns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813816" y="4379976"/>
            <a:ext cx="91440" cy="91440"/>
          </a:xfrm>
          <a:prstGeom prst="ellipse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033272" y="4315968"/>
            <a:ext cx="4343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Text conversations that qualify and hand over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813816" y="4727448"/>
            <a:ext cx="91440" cy="91440"/>
          </a:xfrm>
          <a:prstGeom prst="ellipse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033272" y="4663440"/>
            <a:ext cx="4343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database that tracks every step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813816" y="5074920"/>
            <a:ext cx="91440" cy="91440"/>
          </a:xfrm>
          <a:prstGeom prst="ellipse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33272" y="5010912"/>
            <a:ext cx="4343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One contractor paying us, one deal closed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27064" y="3310128"/>
            <a:ext cx="5394960" cy="2139696"/>
          </a:xfrm>
          <a:prstGeom prst="roundRect">
            <a:avLst>
              <a:gd name="adj" fmla="val 4701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6227064" y="3310128"/>
            <a:ext cx="5394960" cy="54864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464808" y="3584448"/>
            <a:ext cx="29260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60" b="1" spc="115" kern="0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PROVEN YET</a:t>
            </a:r>
            <a:endParaRPr lang="en-US" sz="760" dirty="0"/>
          </a:p>
        </p:txBody>
      </p:sp>
      <p:sp>
        <p:nvSpPr>
          <p:cNvPr id="34" name="Shape 32"/>
          <p:cNvSpPr/>
          <p:nvPr/>
        </p:nvSpPr>
        <p:spPr>
          <a:xfrm>
            <a:off x="6473952" y="4032504"/>
            <a:ext cx="91440" cy="91440"/>
          </a:xfrm>
          <a:prstGeom prst="ellipse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693408" y="3968496"/>
            <a:ext cx="4343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appointment yet meets the spec we bill on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6473952" y="4379976"/>
            <a:ext cx="91440" cy="91440"/>
          </a:xfrm>
          <a:prstGeom prst="ellipse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693408" y="4315968"/>
            <a:ext cx="4343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 can’t yet see which visits turned into sales</a:t>
            </a:r>
            <a:endParaRPr lang="en-US" sz="1000" dirty="0"/>
          </a:p>
        </p:txBody>
      </p:sp>
      <p:sp>
        <p:nvSpPr>
          <p:cNvPr id="38" name="Shape 36"/>
          <p:cNvSpPr/>
          <p:nvPr/>
        </p:nvSpPr>
        <p:spPr>
          <a:xfrm>
            <a:off x="6473952" y="4727448"/>
            <a:ext cx="91440" cy="91440"/>
          </a:xfrm>
          <a:prstGeom prst="ellipse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693408" y="4663440"/>
            <a:ext cx="4343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Automatic follow-up is switched off on purpose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6473952" y="5074920"/>
            <a:ext cx="91440" cy="91440"/>
          </a:xfrm>
          <a:prstGeom prst="ellipse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6693408" y="5010912"/>
            <a:ext cx="4343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proof clients stay and pay for a year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566928" y="5742432"/>
            <a:ext cx="110550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Source: our own operating database, 19 August 2026. Includes test markets. Not audited.</a:t>
            </a:r>
            <a:endParaRPr lang="en-US" sz="820" dirty="0"/>
          </a:p>
        </p:txBody>
      </p:sp>
      <p:sp>
        <p:nvSpPr>
          <p:cNvPr id="43" name="Text 41"/>
          <p:cNvSpPr/>
          <p:nvPr/>
        </p:nvSpPr>
        <p:spPr>
          <a:xfrm>
            <a:off x="566928" y="6528816"/>
            <a:ext cx="5486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spc="140" kern="0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CONFIDENTIAL · STPIERRE.AI · AUGUST 2026</a:t>
            </a:r>
            <a:endParaRPr lang="en-US" sz="660" dirty="0"/>
          </a:p>
        </p:txBody>
      </p:sp>
      <p:sp>
        <p:nvSpPr>
          <p:cNvPr id="44" name="Text 42"/>
          <p:cNvSpPr/>
          <p:nvPr/>
        </p:nvSpPr>
        <p:spPr>
          <a:xfrm>
            <a:off x="11146536" y="6519672"/>
            <a:ext cx="47548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08</a:t>
            </a:r>
            <a:endParaRPr lang="en-US" sz="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AEC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20624"/>
            <a:ext cx="7315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60" b="1" spc="180" kern="0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WHY NOW</a:t>
            </a:r>
            <a:endParaRPr lang="en-US" sz="760" dirty="0"/>
          </a:p>
        </p:txBody>
      </p:sp>
      <p:sp>
        <p:nvSpPr>
          <p:cNvPr id="3" name="Text 1"/>
          <p:cNvSpPr/>
          <p:nvPr/>
        </p:nvSpPr>
        <p:spPr>
          <a:xfrm>
            <a:off x="566928" y="676656"/>
            <a:ext cx="1105509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Three things changed at the same time.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0424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4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customer stays exactly the same. What it costs to serve him has collapsed.</a:t>
            </a:r>
            <a:endParaRPr lang="en-US" sz="1140" dirty="0"/>
          </a:p>
        </p:txBody>
      </p:sp>
      <p:sp>
        <p:nvSpPr>
          <p:cNvPr id="5" name="Shape 3"/>
          <p:cNvSpPr/>
          <p:nvPr/>
        </p:nvSpPr>
        <p:spPr>
          <a:xfrm>
            <a:off x="566928" y="2029968"/>
            <a:ext cx="3502152" cy="3328416"/>
          </a:xfrm>
          <a:prstGeom prst="roundRect">
            <a:avLst>
              <a:gd name="adj" fmla="val 3022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66928" y="2029968"/>
            <a:ext cx="3502152" cy="54864"/>
          </a:xfrm>
          <a:prstGeom prst="rect">
            <a:avLst/>
          </a:prstGeom>
          <a:solidFill>
            <a:srgbClr val="1C8A57"/>
          </a:solidFill>
          <a:ln w="12700">
            <a:solidFill>
              <a:srgbClr val="1C8A5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04672" y="2359152"/>
            <a:ext cx="8229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C8A5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804672" y="3035808"/>
            <a:ext cx="304495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Trades stay human and local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804672" y="3931920"/>
            <a:ext cx="3044952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Nobody downloads a new foundation. This work has to be done by a person, in a town, forever.</a:t>
            </a:r>
            <a:endParaRPr lang="en-US" sz="1120" dirty="0"/>
          </a:p>
        </p:txBody>
      </p:sp>
      <p:sp>
        <p:nvSpPr>
          <p:cNvPr id="10" name="Shape 8"/>
          <p:cNvSpPr/>
          <p:nvPr/>
        </p:nvSpPr>
        <p:spPr>
          <a:xfrm>
            <a:off x="4343400" y="2029968"/>
            <a:ext cx="3502152" cy="3328416"/>
          </a:xfrm>
          <a:prstGeom prst="roundRect">
            <a:avLst>
              <a:gd name="adj" fmla="val 3022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343400" y="2029968"/>
            <a:ext cx="3502152" cy="54864"/>
          </a:xfrm>
          <a:prstGeom prst="rect">
            <a:avLst/>
          </a:prstGeom>
          <a:solidFill>
            <a:srgbClr val="C8102E"/>
          </a:solidFill>
          <a:ln w="12700">
            <a:solidFill>
              <a:srgbClr val="C8102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81144" y="2359152"/>
            <a:ext cx="8229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8102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2600" dirty="0"/>
          </a:p>
        </p:txBody>
      </p:sp>
      <p:sp>
        <p:nvSpPr>
          <p:cNvPr id="13" name="Text 11"/>
          <p:cNvSpPr/>
          <p:nvPr/>
        </p:nvSpPr>
        <p:spPr>
          <a:xfrm>
            <a:off x="4581144" y="3035808"/>
            <a:ext cx="304495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Making media got almost free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4581144" y="3931920"/>
            <a:ext cx="3044952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One system can now research, film, write, publish, reply and follow up at the scale of a whole team.</a:t>
            </a:r>
            <a:endParaRPr lang="en-US" sz="1120" dirty="0"/>
          </a:p>
        </p:txBody>
      </p:sp>
      <p:sp>
        <p:nvSpPr>
          <p:cNvPr id="15" name="Shape 13"/>
          <p:cNvSpPr/>
          <p:nvPr/>
        </p:nvSpPr>
        <p:spPr>
          <a:xfrm>
            <a:off x="8119872" y="2029968"/>
            <a:ext cx="3502152" cy="3328416"/>
          </a:xfrm>
          <a:prstGeom prst="roundRect">
            <a:avLst>
              <a:gd name="adj" fmla="val 3022"/>
            </a:avLst>
          </a:prstGeom>
          <a:solidFill>
            <a:srgbClr val="FFFFFF"/>
          </a:solidFill>
          <a:ln w="11430">
            <a:solidFill>
              <a:srgbClr val="E0E3E8"/>
            </a:solidFill>
            <a:prstDash val="solid"/>
          </a:ln>
          <a:effectLst>
            <a:outerShdw sx="100000" sy="100000" kx="0" ky="0" algn="bl" rotWithShape="0" blurRad="76200" dist="12700" dir="5400000">
              <a:srgbClr val="9AA1AC">
                <a:alpha val="16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19872" y="2029968"/>
            <a:ext cx="3502152" cy="54864"/>
          </a:xfrm>
          <a:prstGeom prst="rect">
            <a:avLst/>
          </a:prstGeom>
          <a:solidFill>
            <a:srgbClr val="2B303B"/>
          </a:solidFill>
          <a:ln w="12700">
            <a:solidFill>
              <a:srgbClr val="2B303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357616" y="2359152"/>
            <a:ext cx="8229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B303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8357616" y="3035808"/>
            <a:ext cx="304495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1013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 platforms pay you for results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8357616" y="3931920"/>
            <a:ext cx="3044952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5F667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Facebook’s targeting gets far better when you tell it who actually bought. Almost nobody does.</a:t>
            </a:r>
            <a:endParaRPr lang="en-US" sz="1120" dirty="0"/>
          </a:p>
        </p:txBody>
      </p:sp>
      <p:sp>
        <p:nvSpPr>
          <p:cNvPr id="20" name="Shape 18"/>
          <p:cNvSpPr/>
          <p:nvPr/>
        </p:nvSpPr>
        <p:spPr>
          <a:xfrm>
            <a:off x="566928" y="5541264"/>
            <a:ext cx="11055096" cy="786384"/>
          </a:xfrm>
          <a:prstGeom prst="roundRect">
            <a:avLst>
              <a:gd name="adj" fmla="val 12791"/>
            </a:avLst>
          </a:prstGeom>
          <a:solidFill>
            <a:srgbClr val="F8E4E7"/>
          </a:solidFill>
          <a:ln w="11430">
            <a:solidFill>
              <a:srgbClr val="EFC9D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14400" y="5769864"/>
            <a:ext cx="1036015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E0B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customer who isn’t going anywhere, served by software that costs almost nothing to run.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566928" y="6528816"/>
            <a:ext cx="5486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" b="1" spc="140" kern="0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CONFIDENTIAL · STPIERRE.AI · AUGUST 2026</a:t>
            </a:r>
            <a:endParaRPr lang="en-US" sz="660" dirty="0"/>
          </a:p>
        </p:txBody>
      </p:sp>
      <p:sp>
        <p:nvSpPr>
          <p:cNvPr id="23" name="Text 21"/>
          <p:cNvSpPr/>
          <p:nvPr/>
        </p:nvSpPr>
        <p:spPr>
          <a:xfrm>
            <a:off x="11146536" y="6519672"/>
            <a:ext cx="475488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8B929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09</a:t>
            </a:r>
            <a:endParaRPr lang="en-US" sz="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stpierre.ai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stpierre.ai — Investor Pitch</dc:title>
  <dc:subject>Investor Pitch Deck</dc:subject>
  <dc:creator>stpierre.ai</dc:creator>
  <cp:lastModifiedBy>stpierre.ai</cp:lastModifiedBy>
  <cp:revision>1</cp:revision>
  <dcterms:created xsi:type="dcterms:W3CDTF">2026-08-19T12:33:07Z</dcterms:created>
  <dcterms:modified xsi:type="dcterms:W3CDTF">2026-08-19T12:33:07Z</dcterms:modified>
</cp:coreProperties>
</file>